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21"/>
  </p:notesMasterIdLst>
  <p:sldIdLst>
    <p:sldId id="257" r:id="rId3"/>
    <p:sldId id="527" r:id="rId4"/>
    <p:sldId id="421" r:id="rId5"/>
    <p:sldId id="492" r:id="rId6"/>
    <p:sldId id="542" r:id="rId7"/>
    <p:sldId id="543" r:id="rId8"/>
    <p:sldId id="544" r:id="rId9"/>
    <p:sldId id="493" r:id="rId10"/>
    <p:sldId id="539" r:id="rId11"/>
    <p:sldId id="537" r:id="rId12"/>
    <p:sldId id="476" r:id="rId13"/>
    <p:sldId id="477" r:id="rId14"/>
    <p:sldId id="490" r:id="rId15"/>
    <p:sldId id="535" r:id="rId16"/>
    <p:sldId id="540" r:id="rId17"/>
    <p:sldId id="545" r:id="rId18"/>
    <p:sldId id="546" r:id="rId19"/>
    <p:sldId id="300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871323A-0A12-4313-B145-0CF57E027B17}">
          <p14:sldIdLst>
            <p14:sldId id="257"/>
            <p14:sldId id="527"/>
            <p14:sldId id="421"/>
            <p14:sldId id="492"/>
            <p14:sldId id="542"/>
            <p14:sldId id="543"/>
            <p14:sldId id="544"/>
            <p14:sldId id="493"/>
            <p14:sldId id="539"/>
            <p14:sldId id="537"/>
            <p14:sldId id="476"/>
            <p14:sldId id="477"/>
            <p14:sldId id="490"/>
            <p14:sldId id="535"/>
            <p14:sldId id="540"/>
            <p14:sldId id="545"/>
            <p14:sldId id="546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ей Барочкин" initials="АБ" lastIdx="4" clrIdx="0">
    <p:extLst>
      <p:ext uri="{19B8F6BF-5375-455C-9EA6-DF929625EA0E}">
        <p15:presenceInfo xmlns:p15="http://schemas.microsoft.com/office/powerpoint/2012/main" userId="36eebad0aa4420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8FC4"/>
    <a:srgbClr val="3C689E"/>
    <a:srgbClr val="CFE5F9"/>
    <a:srgbClr val="24A47C"/>
    <a:srgbClr val="9780B2"/>
    <a:srgbClr val="EC8282"/>
    <a:srgbClr val="0066FF"/>
    <a:srgbClr val="D2DFEE"/>
    <a:srgbClr val="A6BFDE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9403" autoAdjust="0"/>
  </p:normalViewPr>
  <p:slideViewPr>
    <p:cSldViewPr>
      <p:cViewPr varScale="1">
        <p:scale>
          <a:sx n="98" d="100"/>
          <a:sy n="98" d="100"/>
        </p:scale>
        <p:origin x="18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77C5A-4BF1-4165-AC03-0AC43FF87B98}" type="datetimeFigureOut">
              <a:rPr lang="ru-RU" smtClean="0"/>
              <a:t>12.11.2023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5A2EA-4F43-45A4-968C-B9A1556231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42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</a:t>
            </a:r>
            <a:r>
              <a:rPr lang="ru-RU" baseline="0" dirty="0"/>
              <a:t> день, уважаемый Георгий Эдуардович! Добрый день, уважаемые эксперты!</a:t>
            </a:r>
          </a:p>
          <a:p>
            <a:endParaRPr lang="ru-RU" baseline="0" dirty="0"/>
          </a:p>
          <a:p>
            <a:r>
              <a:rPr lang="ru-RU" baseline="0" dirty="0"/>
              <a:t>Вступительное слово председательствующего от города…</a:t>
            </a:r>
          </a:p>
          <a:p>
            <a:endParaRPr lang="ru-RU" baseline="0" dirty="0"/>
          </a:p>
          <a:p>
            <a:r>
              <a:rPr lang="ru-RU" baseline="0" dirty="0"/>
              <a:t>Передача слова представителю разработчика </a:t>
            </a:r>
            <a:r>
              <a:rPr lang="ru-RU" baseline="0" dirty="0" err="1"/>
              <a:t>Барочкину</a:t>
            </a:r>
            <a:r>
              <a:rPr lang="ru-RU" baseline="0" dirty="0"/>
              <a:t> Алексею Евгеньевичу.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5A2EA-4F43-45A4-968C-B9A1556231D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424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Далее показаны основные мероприятия Варианта № 1 на источниках теплоснабжения в разрезе разных ЕТО. Основные мероприятия запланированы на котельных ЕТО № 1 АО «</a:t>
            </a:r>
            <a:r>
              <a:rPr lang="ru-RU" dirty="0" err="1"/>
              <a:t>Тулатеплосеть</a:t>
            </a:r>
            <a:r>
              <a:rPr lang="ru-RU" dirty="0"/>
              <a:t>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5A2EA-4F43-45A4-968C-B9A1556231DD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423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 следующем слайде показаны основные мероприятия Варианта № 1 на тепловых сетях. Планируется выполнить реконструкцию 380 км сетей с превышенным сроком эксплуатации и реконструкцию 5 км сетей для улучшения гидравлических режимов работы.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5A2EA-4F43-45A4-968C-B9A1556231DD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027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Общий объем инвестиций для реализации запланированных мероприятий прогнозируется на уровне 39 млрд. руб. с НДС. Основные капитальные вложения планируются у ЕТО № 1, 2, 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5A2EA-4F43-45A4-968C-B9A1556231DD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53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/>
              <a:t>Далее приведен анализ тарифных последствий.</a:t>
            </a:r>
          </a:p>
          <a:p>
            <a:r>
              <a:rPr lang="ru-RU" b="0" dirty="0"/>
              <a:t>Ввиду больших капитальных затрат и прогноза роста стоимости природного газа на 7 % в год  ожидается рост тарифа для конечного потребителя для ЕТО № 1, 2, 3 на 9 % выше утвержденного тарифа, посчитанного с учетом индексов МЭР. Для остальных ЕТО тариф конечного потребителя будет совпадать с утвержденным тарифом, посчитанным с учетом индексов МЭР.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5A2EA-4F43-45A4-968C-B9A1556231DD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750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5A2EA-4F43-45A4-968C-B9A1556231DD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13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состоянию на 2023 год в городе Тула действует 39 ЕТО. Общее количество источников тепловой энергии, осуществляющих централизованное теплоснабжение – 218, из которых 2 ТЭЦ промышленных предприятий и 216 котельных. Наиболее крупные ЕТО № 1 АО «</a:t>
            </a:r>
            <a:r>
              <a:rPr lang="ru-RU" dirty="0" err="1"/>
              <a:t>Тулатеплосеть</a:t>
            </a:r>
            <a:r>
              <a:rPr lang="ru-RU" dirty="0"/>
              <a:t>», ЕТО № 2 ПАО «КМЗ», ЕТО № 3 АО «Тулачермет».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5A2EA-4F43-45A4-968C-B9A1556231D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842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Далее приведены основные изменения в структуре централизованного теплоснабжения, произошедшие за 2019-2023 годы, т.е. с момента утверждения действующей схемы теплоснабжения</a:t>
            </a:r>
            <a:r>
              <a:rPr lang="en-US" dirty="0"/>
              <a:t>:</a:t>
            </a:r>
            <a:r>
              <a:rPr lang="ru-RU" dirty="0"/>
              <a:t> были ликвидированы 4 котельные, построены 9 новых котельных, </a:t>
            </a:r>
            <a:r>
              <a:rPr lang="en-US" dirty="0"/>
              <a:t>4 </a:t>
            </a:r>
            <a:r>
              <a:rPr lang="ru-RU" dirty="0"/>
              <a:t>котельные сменили эксплуатирующую организацию, изменилось название у 14 теплоснабжающих организаций, появилась 1 новая теплоснабжающая организация, по 2 организациям были получены приказы Минэнерго о лишении статуса ЕТО. Также предлагается лишить статуса ЕТО еще 2 организации. Документы, обосновывающие законность лишения статуса ЕТО приведены в Главе 15.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5A2EA-4F43-45A4-968C-B9A1556231D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22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5A2EA-4F43-45A4-968C-B9A1556231D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244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5A2EA-4F43-45A4-968C-B9A1556231D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073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5A2EA-4F43-45A4-968C-B9A1556231D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113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 учетом разработанных мероприятий были составлены два варианта развития систем теплоснабжения в городе</a:t>
            </a:r>
            <a:r>
              <a:rPr lang="en-US" dirty="0"/>
              <a:t>: </a:t>
            </a:r>
            <a:r>
              <a:rPr lang="ru-RU" dirty="0"/>
              <a:t>«Оптимистичный» и  «Инерционный». В первый вариант заложен больший комплекс мероприятий, направленный на решение всех существующих проблем</a:t>
            </a:r>
            <a:r>
              <a:rPr lang="en-US" dirty="0"/>
              <a:t>: </a:t>
            </a:r>
            <a:r>
              <a:rPr lang="ru-RU" dirty="0"/>
              <a:t>закрытие 10 неэффективных котельных, реконструкция 101 котельной, увеличение объемов перекладки тепловых сетей до 4 % в год и наладка режимов работы тепловых сетей. Второй вариант предполагает частичное решение существующих проблем</a:t>
            </a:r>
            <a:r>
              <a:rPr lang="en-US" dirty="0"/>
              <a:t>: </a:t>
            </a:r>
            <a:r>
              <a:rPr lang="ru-RU" dirty="0"/>
              <a:t>закрытие 3 неэффективных котельных, реконструкция 33 котельной, увеличение объемов перекладки сетей до 3 %. </a:t>
            </a:r>
          </a:p>
          <a:p>
            <a:r>
              <a:rPr lang="ru-RU" dirty="0"/>
              <a:t>Также был произведен технико-экономический анализ мероприятий по переключению 11 котельных, находящихся в эффективном радиусе теплоснабжения, на ТЭЦ.</a:t>
            </a:r>
          </a:p>
          <a:p>
            <a:r>
              <a:rPr lang="ru-RU" dirty="0"/>
              <a:t>Несмотря на большие капитальные затраты Вариант 1 обладает лучшими показателями эффективности (меньше сроки окупаемости, выше NPV), поэтому выбран в качестве основного в схеме теплоснабжения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5A2EA-4F43-45A4-968C-B9A1556231DD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723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5A2EA-4F43-45A4-968C-B9A1556231DD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444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5A2EA-4F43-45A4-968C-B9A1556231DD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850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46D8-9979-400E-9BCD-14CDD27D34CF}" type="datetime1">
              <a:rPr lang="ru-RU" smtClean="0"/>
              <a:t>12.11.2023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4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2288-5C9E-4136-A986-E0E6795501B3}" type="datetime1">
              <a:rPr lang="ru-RU" smtClean="0"/>
              <a:t>12.11.2023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89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519F-23A0-4AED-980B-5BD469D91530}" type="datetime1">
              <a:rPr lang="ru-RU" smtClean="0"/>
              <a:t>12.11.2023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815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729F-126E-46AB-8C7D-C67AA5D13279}" type="datetime1">
              <a:rPr lang="ru-RU" smtClean="0"/>
              <a:t>12.11.2023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3D9B-28C1-4331-968A-06AFC8AF368F}" type="datetime1">
              <a:rPr lang="ru-RU" smtClean="0"/>
              <a:t>12.11.2023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D525-A887-405A-ABC2-7569F44C0092}" type="datetime1">
              <a:rPr lang="ru-RU" smtClean="0"/>
              <a:t>12.11.2023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DE8A-1C4E-4019-9CBC-1A14D01BF54D}" type="datetime1">
              <a:rPr lang="ru-RU" smtClean="0"/>
              <a:t>12.11.2023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086C-4E01-4164-9AEF-9B8A63E2B898}" type="datetime1">
              <a:rPr lang="ru-RU" smtClean="0"/>
              <a:t>12.11.2023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71518-62A1-4763-BA65-D6E197959765}" type="datetime1">
              <a:rPr lang="ru-RU" smtClean="0"/>
              <a:t>12.11.2023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A0B4-5770-42A8-93D8-C8149FFFFD73}" type="datetime1">
              <a:rPr lang="ru-RU" smtClean="0"/>
              <a:t>12.11.2023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4DDA-275A-46EA-8394-911CF75A7076}" type="datetime1">
              <a:rPr lang="ru-RU" smtClean="0"/>
              <a:t>12.11.2023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9CDA-6D44-454B-8FAB-387C6F27671F}" type="datetime1">
              <a:rPr lang="ru-RU" smtClean="0"/>
              <a:t>12.11.2023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368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394A-5AC8-4B7F-9EB8-28308C902FB9}" type="datetime1">
              <a:rPr lang="ru-RU" smtClean="0"/>
              <a:t>12.11.2023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0DFD-F2F6-4A3C-8F2B-49AAB6CC6D06}" type="datetime1">
              <a:rPr lang="ru-RU" smtClean="0"/>
              <a:t>12.11.2023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17BF4-5285-4AAB-AE7C-CF0BFDE98970}" type="datetime1">
              <a:rPr lang="ru-RU" smtClean="0"/>
              <a:t>12.11.2023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EDD1-74DC-43D6-8E3E-189E70E01388}" type="datetime1">
              <a:rPr lang="ru-RU" smtClean="0"/>
              <a:t>12.11.2023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51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1526-E485-496D-87AE-E5B55906128D}" type="datetime1">
              <a:rPr lang="ru-RU" smtClean="0"/>
              <a:t>12.11.2023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50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EB1D-6C9B-4144-BBFD-1E721515CFE1}" type="datetime1">
              <a:rPr lang="ru-RU" smtClean="0"/>
              <a:t>12.11.2023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28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006A-3D96-426D-BB11-620104DEFE9A}" type="datetime1">
              <a:rPr lang="ru-RU" smtClean="0"/>
              <a:t>12.11.2023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222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2379-39FD-4AF0-8AB3-6AFE863C9076}" type="datetime1">
              <a:rPr lang="ru-RU" smtClean="0"/>
              <a:t>12.11.2023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79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C4A0-0D8D-49B7-AEFF-CD4F76FDFF05}" type="datetime1">
              <a:rPr lang="ru-RU" smtClean="0"/>
              <a:t>12.11.2023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09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077E-E03E-407A-9038-72380491AFEC}" type="datetime1">
              <a:rPr lang="ru-RU" smtClean="0"/>
              <a:t>12.11.2023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9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232DF-7DEC-4283-80FC-A5E10E0CA27F}" type="datetime1">
              <a:rPr lang="ru-RU" smtClean="0"/>
              <a:t>12.11.2023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78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7BDD177-D5AE-41DD-9B95-4219B6DB91F0}" type="datetime1">
              <a:rPr lang="ru-RU" smtClean="0"/>
              <a:t>12.11.2023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CF7C4DA-FEED-89AC-CE86-79A2C17940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6" b="2729"/>
          <a:stretch/>
        </p:blipFill>
        <p:spPr>
          <a:xfrm>
            <a:off x="4155" y="98369"/>
            <a:ext cx="9126302" cy="66612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2810" y="5373216"/>
            <a:ext cx="8928992" cy="1298575"/>
          </a:xfrm>
          <a:prstGeom prst="rect">
            <a:avLst/>
          </a:prstGeom>
          <a:solidFill>
            <a:srgbClr val="3C689E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Доработанный проект схемы теплоснабжения МО город Тула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7AC466-4811-BF70-F3FF-200AE03513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01" y="123583"/>
            <a:ext cx="1449558" cy="174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79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BF7FE8-521F-30BF-43F2-039688ED0497}"/>
              </a:ext>
            </a:extLst>
          </p:cNvPr>
          <p:cNvSpPr txBox="1"/>
          <p:nvPr/>
        </p:nvSpPr>
        <p:spPr>
          <a:xfrm>
            <a:off x="287524" y="116632"/>
            <a:ext cx="8568951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800" b="1" dirty="0">
                <a:solidFill>
                  <a:srgbClr val="3C68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 выбора приоритетного варианта развития МО г. Тула</a:t>
            </a:r>
          </a:p>
        </p:txBody>
      </p:sp>
      <p:sp>
        <p:nvSpPr>
          <p:cNvPr id="22" name="Скругленный прямоугольник 10">
            <a:extLst>
              <a:ext uri="{FF2B5EF4-FFF2-40B4-BE49-F238E27FC236}">
                <a16:creationId xmlns:a16="http://schemas.microsoft.com/office/drawing/2014/main" id="{C3A58C0E-158A-DA64-74C7-E1DBAA76AAFB}"/>
              </a:ext>
            </a:extLst>
          </p:cNvPr>
          <p:cNvSpPr/>
          <p:nvPr/>
        </p:nvSpPr>
        <p:spPr>
          <a:xfrm>
            <a:off x="146305" y="2903018"/>
            <a:ext cx="5165010" cy="45720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Условный расход условного топлива на отпуск тепловой энергии,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кг.у.т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/Гкал</a:t>
            </a:r>
          </a:p>
        </p:txBody>
      </p:sp>
      <p:sp>
        <p:nvSpPr>
          <p:cNvPr id="23" name="Скругленный прямоугольник 10">
            <a:extLst>
              <a:ext uri="{FF2B5EF4-FFF2-40B4-BE49-F238E27FC236}">
                <a16:creationId xmlns:a16="http://schemas.microsoft.com/office/drawing/2014/main" id="{4B51C90B-70C3-AA96-661C-EE57D19A35A0}"/>
              </a:ext>
            </a:extLst>
          </p:cNvPr>
          <p:cNvSpPr/>
          <p:nvPr/>
        </p:nvSpPr>
        <p:spPr>
          <a:xfrm>
            <a:off x="5436098" y="2607650"/>
            <a:ext cx="1080118" cy="25739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4" name="Скругленный прямоугольник 10">
            <a:extLst>
              <a:ext uri="{FF2B5EF4-FFF2-40B4-BE49-F238E27FC236}">
                <a16:creationId xmlns:a16="http://schemas.microsoft.com/office/drawing/2014/main" id="{81C04C7F-360E-648C-3958-F85C086B2DB8}"/>
              </a:ext>
            </a:extLst>
          </p:cNvPr>
          <p:cNvSpPr/>
          <p:nvPr/>
        </p:nvSpPr>
        <p:spPr>
          <a:xfrm>
            <a:off x="6607458" y="2607650"/>
            <a:ext cx="1080119" cy="25739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2038</a:t>
            </a:r>
          </a:p>
        </p:txBody>
      </p:sp>
      <p:sp>
        <p:nvSpPr>
          <p:cNvPr id="25" name="Скругленный прямоугольник 10">
            <a:extLst>
              <a:ext uri="{FF2B5EF4-FFF2-40B4-BE49-F238E27FC236}">
                <a16:creationId xmlns:a16="http://schemas.microsoft.com/office/drawing/2014/main" id="{7AEAF582-814E-7E1C-27EB-D9D368E20323}"/>
              </a:ext>
            </a:extLst>
          </p:cNvPr>
          <p:cNvSpPr/>
          <p:nvPr/>
        </p:nvSpPr>
        <p:spPr>
          <a:xfrm>
            <a:off x="7812360" y="2607650"/>
            <a:ext cx="1080118" cy="25739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2038</a:t>
            </a:r>
          </a:p>
        </p:txBody>
      </p:sp>
      <p:sp>
        <p:nvSpPr>
          <p:cNvPr id="26" name="Скругленный прямоугольник 11">
            <a:extLst>
              <a:ext uri="{FF2B5EF4-FFF2-40B4-BE49-F238E27FC236}">
                <a16:creationId xmlns:a16="http://schemas.microsoft.com/office/drawing/2014/main" id="{579D3F15-F773-DC84-4F54-AE2A832C6D91}"/>
              </a:ext>
            </a:extLst>
          </p:cNvPr>
          <p:cNvSpPr/>
          <p:nvPr/>
        </p:nvSpPr>
        <p:spPr>
          <a:xfrm>
            <a:off x="6607459" y="2314626"/>
            <a:ext cx="1080120" cy="2573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№1</a:t>
            </a:r>
          </a:p>
        </p:txBody>
      </p:sp>
      <p:sp>
        <p:nvSpPr>
          <p:cNvPr id="27" name="Скругленный прямоугольник 11">
            <a:extLst>
              <a:ext uri="{FF2B5EF4-FFF2-40B4-BE49-F238E27FC236}">
                <a16:creationId xmlns:a16="http://schemas.microsoft.com/office/drawing/2014/main" id="{012745E1-240F-39AB-2731-5860A97BF8EE}"/>
              </a:ext>
            </a:extLst>
          </p:cNvPr>
          <p:cNvSpPr/>
          <p:nvPr/>
        </p:nvSpPr>
        <p:spPr>
          <a:xfrm>
            <a:off x="7812360" y="2315656"/>
            <a:ext cx="1080120" cy="2573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№2</a:t>
            </a:r>
          </a:p>
        </p:txBody>
      </p:sp>
      <p:sp>
        <p:nvSpPr>
          <p:cNvPr id="28" name="Скругленный прямоугольник 10">
            <a:extLst>
              <a:ext uri="{FF2B5EF4-FFF2-40B4-BE49-F238E27FC236}">
                <a16:creationId xmlns:a16="http://schemas.microsoft.com/office/drawing/2014/main" id="{18B5DD86-75C8-C727-94A7-7513B3756EEC}"/>
              </a:ext>
            </a:extLst>
          </p:cNvPr>
          <p:cNvSpPr/>
          <p:nvPr/>
        </p:nvSpPr>
        <p:spPr>
          <a:xfrm>
            <a:off x="146305" y="3396385"/>
            <a:ext cx="5165010" cy="45720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Отношение потери тепловой энергии и отпуска тепловой энергии в сеть, %</a:t>
            </a:r>
          </a:p>
        </p:txBody>
      </p:sp>
      <p:sp>
        <p:nvSpPr>
          <p:cNvPr id="30" name="Скругленный прямоугольник 15">
            <a:extLst>
              <a:ext uri="{FF2B5EF4-FFF2-40B4-BE49-F238E27FC236}">
                <a16:creationId xmlns:a16="http://schemas.microsoft.com/office/drawing/2014/main" id="{5EFE2A2B-F731-A7F0-BBA0-A6E3D3A9A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360" y="2897505"/>
            <a:ext cx="1080120" cy="45876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174,40</a:t>
            </a:r>
          </a:p>
        </p:txBody>
      </p:sp>
      <p:sp>
        <p:nvSpPr>
          <p:cNvPr id="31" name="Скругленный прямоугольник 15">
            <a:extLst>
              <a:ext uri="{FF2B5EF4-FFF2-40B4-BE49-F238E27FC236}">
                <a16:creationId xmlns:a16="http://schemas.microsoft.com/office/drawing/2014/main" id="{D8F57065-41BD-63AF-D46D-03D608D34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457" y="2897505"/>
            <a:ext cx="1080120" cy="45876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176,45</a:t>
            </a:r>
          </a:p>
        </p:txBody>
      </p:sp>
      <p:sp>
        <p:nvSpPr>
          <p:cNvPr id="32" name="Скругленный прямоугольник 15">
            <a:extLst>
              <a:ext uri="{FF2B5EF4-FFF2-40B4-BE49-F238E27FC236}">
                <a16:creationId xmlns:a16="http://schemas.microsoft.com/office/drawing/2014/main" id="{3756341C-0AE6-3983-7E49-B61759ABD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360" y="3396385"/>
            <a:ext cx="1080120" cy="45876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5,49</a:t>
            </a:r>
          </a:p>
        </p:txBody>
      </p:sp>
      <p:sp>
        <p:nvSpPr>
          <p:cNvPr id="33" name="Скругленный прямоугольник 15">
            <a:extLst>
              <a:ext uri="{FF2B5EF4-FFF2-40B4-BE49-F238E27FC236}">
                <a16:creationId xmlns:a16="http://schemas.microsoft.com/office/drawing/2014/main" id="{478C36B3-B177-DC82-EF8C-598FFEDFE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457" y="3396385"/>
            <a:ext cx="1080120" cy="45876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6,03</a:t>
            </a:r>
          </a:p>
        </p:txBody>
      </p:sp>
      <p:sp>
        <p:nvSpPr>
          <p:cNvPr id="36" name="Скругленный прямоугольник 15">
            <a:extLst>
              <a:ext uri="{FF2B5EF4-FFF2-40B4-BE49-F238E27FC236}">
                <a16:creationId xmlns:a16="http://schemas.microsoft.com/office/drawing/2014/main" id="{6DEBC36B-EB1C-5348-6DCD-97403AEC8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098" y="2897505"/>
            <a:ext cx="1080120" cy="458765"/>
          </a:xfrm>
          <a:prstGeom prst="roundRect">
            <a:avLst>
              <a:gd name="adj" fmla="val 16667"/>
            </a:avLst>
          </a:prstGeom>
          <a:solidFill>
            <a:srgbClr val="CFE5F9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178,87</a:t>
            </a:r>
          </a:p>
        </p:txBody>
      </p:sp>
      <p:sp>
        <p:nvSpPr>
          <p:cNvPr id="37" name="Скругленный прямоугольник 15">
            <a:extLst>
              <a:ext uri="{FF2B5EF4-FFF2-40B4-BE49-F238E27FC236}">
                <a16:creationId xmlns:a16="http://schemas.microsoft.com/office/drawing/2014/main" id="{33538B31-25C4-F5BC-A705-E403E5BC5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098" y="3392696"/>
            <a:ext cx="1080120" cy="458765"/>
          </a:xfrm>
          <a:prstGeom prst="roundRect">
            <a:avLst>
              <a:gd name="adj" fmla="val 16667"/>
            </a:avLst>
          </a:prstGeom>
          <a:solidFill>
            <a:srgbClr val="CFE5F9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7,92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1A18D6-0505-9054-1D8E-FD0AD4C4492B}"/>
              </a:ext>
            </a:extLst>
          </p:cNvPr>
          <p:cNvSpPr txBox="1"/>
          <p:nvPr/>
        </p:nvSpPr>
        <p:spPr>
          <a:xfrm>
            <a:off x="77162" y="530209"/>
            <a:ext cx="906683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развития № 2 является более предпочтительным с технической точки зрения, поскольку обеспечивает реализацию большего объема мероприятий на объектах теплоснабжения в г. Тула. </a:t>
            </a:r>
          </a:p>
          <a:p>
            <a:pPr algn="just"/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момент разработки проекта схемы теплоснабжения  г. Тула до 2038 года проект концессионного соглашения не был заключен. С учетом данных обстоятельств </a:t>
            </a:r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материалах схемы теплоснабжения в качестве основного выбран Вариант развития № 1</a:t>
            </a: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случае заключения концессионного соглашения при следующей актуализации схемы теплоснабжения в качестве основного предлагается выбрать Вариант развития № 2. </a:t>
            </a:r>
          </a:p>
        </p:txBody>
      </p:sp>
      <p:sp>
        <p:nvSpPr>
          <p:cNvPr id="2" name="Скругленный прямоугольник 10">
            <a:extLst>
              <a:ext uri="{FF2B5EF4-FFF2-40B4-BE49-F238E27FC236}">
                <a16:creationId xmlns:a16="http://schemas.microsoft.com/office/drawing/2014/main" id="{0F7ED793-9630-4D14-A46B-B0AB1EADB48B}"/>
              </a:ext>
            </a:extLst>
          </p:cNvPr>
          <p:cNvSpPr/>
          <p:nvPr/>
        </p:nvSpPr>
        <p:spPr>
          <a:xfrm>
            <a:off x="146304" y="3941204"/>
            <a:ext cx="5165010" cy="251951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Повреждаемость на тепловых сетях, шт.</a:t>
            </a:r>
          </a:p>
        </p:txBody>
      </p:sp>
      <p:sp>
        <p:nvSpPr>
          <p:cNvPr id="4" name="Скругленный прямоугольник 15">
            <a:extLst>
              <a:ext uri="{FF2B5EF4-FFF2-40B4-BE49-F238E27FC236}">
                <a16:creationId xmlns:a16="http://schemas.microsoft.com/office/drawing/2014/main" id="{692A8E65-7DD0-9ECB-A849-2082F539E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360" y="3940971"/>
            <a:ext cx="1080120" cy="25281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623</a:t>
            </a:r>
          </a:p>
        </p:txBody>
      </p:sp>
      <p:sp>
        <p:nvSpPr>
          <p:cNvPr id="5" name="Скругленный прямоугольник 15">
            <a:extLst>
              <a:ext uri="{FF2B5EF4-FFF2-40B4-BE49-F238E27FC236}">
                <a16:creationId xmlns:a16="http://schemas.microsoft.com/office/drawing/2014/main" id="{530F7703-DBA3-A684-3529-AF3AD57C8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457" y="3940971"/>
            <a:ext cx="1080120" cy="25281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690</a:t>
            </a:r>
          </a:p>
        </p:txBody>
      </p:sp>
      <p:sp>
        <p:nvSpPr>
          <p:cNvPr id="41" name="Скругленный прямоугольник 15">
            <a:extLst>
              <a:ext uri="{FF2B5EF4-FFF2-40B4-BE49-F238E27FC236}">
                <a16:creationId xmlns:a16="http://schemas.microsoft.com/office/drawing/2014/main" id="{595230CB-A187-77E8-29C7-0F1B25532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098" y="3940228"/>
            <a:ext cx="1080120" cy="252813"/>
          </a:xfrm>
          <a:prstGeom prst="roundRect">
            <a:avLst>
              <a:gd name="adj" fmla="val 16667"/>
            </a:avLst>
          </a:prstGeom>
          <a:solidFill>
            <a:srgbClr val="CFE5F9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830</a:t>
            </a:r>
          </a:p>
        </p:txBody>
      </p:sp>
      <p:sp>
        <p:nvSpPr>
          <p:cNvPr id="43" name="Скругленный прямоугольник 10">
            <a:extLst>
              <a:ext uri="{FF2B5EF4-FFF2-40B4-BE49-F238E27FC236}">
                <a16:creationId xmlns:a16="http://schemas.microsoft.com/office/drawing/2014/main" id="{EC968779-35A1-DBE3-38BE-A6BC26B164F2}"/>
              </a:ext>
            </a:extLst>
          </p:cNvPr>
          <p:cNvSpPr/>
          <p:nvPr/>
        </p:nvSpPr>
        <p:spPr>
          <a:xfrm>
            <a:off x="146304" y="4226629"/>
            <a:ext cx="5165010" cy="251951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срок службы тепловых сетей, лет</a:t>
            </a:r>
          </a:p>
        </p:txBody>
      </p:sp>
      <p:sp>
        <p:nvSpPr>
          <p:cNvPr id="44" name="Скругленный прямоугольник 15">
            <a:extLst>
              <a:ext uri="{FF2B5EF4-FFF2-40B4-BE49-F238E27FC236}">
                <a16:creationId xmlns:a16="http://schemas.microsoft.com/office/drawing/2014/main" id="{1B2A9A03-A592-64A3-E865-FEC8EF97C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9405" y="4226510"/>
            <a:ext cx="1080120" cy="25281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45" name="Скругленный прямоугольник 15">
            <a:extLst>
              <a:ext uri="{FF2B5EF4-FFF2-40B4-BE49-F238E27FC236}">
                <a16:creationId xmlns:a16="http://schemas.microsoft.com/office/drawing/2014/main" id="{3565AFE9-CE51-2849-C0EE-62E4674C4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502" y="4226510"/>
            <a:ext cx="1080120" cy="25281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46" name="Скругленный прямоугольник 15">
            <a:extLst>
              <a:ext uri="{FF2B5EF4-FFF2-40B4-BE49-F238E27FC236}">
                <a16:creationId xmlns:a16="http://schemas.microsoft.com/office/drawing/2014/main" id="{9EC4A3D3-BB9F-C95A-8F03-96C49CC3E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3143" y="4225767"/>
            <a:ext cx="1080120" cy="252813"/>
          </a:xfrm>
          <a:prstGeom prst="roundRect">
            <a:avLst>
              <a:gd name="adj" fmla="val 16667"/>
            </a:avLst>
          </a:prstGeom>
          <a:solidFill>
            <a:srgbClr val="CFE5F9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47" name="Скругленный прямоугольник 10">
            <a:extLst>
              <a:ext uri="{FF2B5EF4-FFF2-40B4-BE49-F238E27FC236}">
                <a16:creationId xmlns:a16="http://schemas.microsoft.com/office/drawing/2014/main" id="{E5ED6B32-1906-8008-C991-D82E67E2E86F}"/>
              </a:ext>
            </a:extLst>
          </p:cNvPr>
          <p:cNvSpPr/>
          <p:nvPr/>
        </p:nvSpPr>
        <p:spPr>
          <a:xfrm>
            <a:off x="146304" y="4522513"/>
            <a:ext cx="5165010" cy="251951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длина реконструированных сетей, км</a:t>
            </a:r>
          </a:p>
        </p:txBody>
      </p:sp>
      <p:sp>
        <p:nvSpPr>
          <p:cNvPr id="48" name="Скругленный прямоугольник 10">
            <a:extLst>
              <a:ext uri="{FF2B5EF4-FFF2-40B4-BE49-F238E27FC236}">
                <a16:creationId xmlns:a16="http://schemas.microsoft.com/office/drawing/2014/main" id="{E1EB397B-18EF-027E-983C-8139731D96F2}"/>
              </a:ext>
            </a:extLst>
          </p:cNvPr>
          <p:cNvSpPr/>
          <p:nvPr/>
        </p:nvSpPr>
        <p:spPr>
          <a:xfrm>
            <a:off x="146304" y="4806685"/>
            <a:ext cx="5165010" cy="494523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количество реконструируемых котельных и новых котельных взамен существующих</a:t>
            </a:r>
          </a:p>
        </p:txBody>
      </p:sp>
      <p:sp>
        <p:nvSpPr>
          <p:cNvPr id="49" name="Скругленный прямоугольник 15">
            <a:extLst>
              <a:ext uri="{FF2B5EF4-FFF2-40B4-BE49-F238E27FC236}">
                <a16:creationId xmlns:a16="http://schemas.microsoft.com/office/drawing/2014/main" id="{36CB5354-9DCD-3743-4C16-05B055FA1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996" y="4527789"/>
            <a:ext cx="1080120" cy="25281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326,8 (67 %)</a:t>
            </a:r>
          </a:p>
        </p:txBody>
      </p:sp>
      <p:sp>
        <p:nvSpPr>
          <p:cNvPr id="50" name="Скругленный прямоугольник 15">
            <a:extLst>
              <a:ext uri="{FF2B5EF4-FFF2-40B4-BE49-F238E27FC236}">
                <a16:creationId xmlns:a16="http://schemas.microsoft.com/office/drawing/2014/main" id="{F66D845C-8223-39BD-2FF1-BF411397D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8093" y="4527789"/>
            <a:ext cx="1080120" cy="25281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247,8 (45 %)</a:t>
            </a:r>
          </a:p>
        </p:txBody>
      </p:sp>
      <p:sp>
        <p:nvSpPr>
          <p:cNvPr id="51" name="Скругленный прямоугольник 15">
            <a:extLst>
              <a:ext uri="{FF2B5EF4-FFF2-40B4-BE49-F238E27FC236}">
                <a16:creationId xmlns:a16="http://schemas.microsoft.com/office/drawing/2014/main" id="{5B804755-EAE1-161F-0753-B91F26267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996" y="4817075"/>
            <a:ext cx="1080120" cy="48167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(47 %)</a:t>
            </a:r>
            <a:endParaRPr lang="ru-RU" sz="12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Скругленный прямоугольник 15">
            <a:extLst>
              <a:ext uri="{FF2B5EF4-FFF2-40B4-BE49-F238E27FC236}">
                <a16:creationId xmlns:a16="http://schemas.microsoft.com/office/drawing/2014/main" id="{453AACFF-CDC9-52F9-3A21-CBF18CAB6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8093" y="4817075"/>
            <a:ext cx="1080120" cy="48167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(17 %)</a:t>
            </a:r>
            <a:endParaRPr lang="ru-RU" sz="12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D8514BB-E284-7C04-735F-4C431C12EE4F}"/>
              </a:ext>
            </a:extLst>
          </p:cNvPr>
          <p:cNvSpPr/>
          <p:nvPr/>
        </p:nvSpPr>
        <p:spPr>
          <a:xfrm>
            <a:off x="8532440" y="6237312"/>
            <a:ext cx="521593" cy="50405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081839-7579-D530-3365-41040D86B468}"/>
              </a:ext>
            </a:extLst>
          </p:cNvPr>
          <p:cNvSpPr txBox="1"/>
          <p:nvPr/>
        </p:nvSpPr>
        <p:spPr>
          <a:xfrm>
            <a:off x="8560278" y="6317787"/>
            <a:ext cx="50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10428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8532440" y="6263570"/>
            <a:ext cx="521593" cy="50405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Номер слайда 4"/>
          <p:cNvSpPr txBox="1">
            <a:spLocks/>
          </p:cNvSpPr>
          <p:nvPr/>
        </p:nvSpPr>
        <p:spPr>
          <a:xfrm>
            <a:off x="8659364" y="6370311"/>
            <a:ext cx="288032" cy="290574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000" smtClean="0">
                <a:solidFill>
                  <a:schemeClr val="bg1"/>
                </a:solidFill>
              </a:rPr>
              <a:pPr/>
              <a:t>11</a:t>
            </a:fld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59393" y="154332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Основные мероприятия на источниках для Варианта 1</a:t>
            </a:r>
          </a:p>
        </p:txBody>
      </p:sp>
      <p:sp>
        <p:nvSpPr>
          <p:cNvPr id="40" name="Скругленный прямоугольник 40">
            <a:extLst>
              <a:ext uri="{FF2B5EF4-FFF2-40B4-BE49-F238E27FC236}">
                <a16:creationId xmlns:a16="http://schemas.microsoft.com/office/drawing/2014/main" id="{F5597352-76E8-499D-A72D-B5B9682D2116}"/>
              </a:ext>
            </a:extLst>
          </p:cNvPr>
          <p:cNvSpPr/>
          <p:nvPr/>
        </p:nvSpPr>
        <p:spPr>
          <a:xfrm>
            <a:off x="179512" y="1788112"/>
            <a:ext cx="2109836" cy="59356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№1 </a:t>
            </a:r>
            <a:b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Тулатеплосеть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56" name="Скругленный прямоугольник 11">
            <a:extLst>
              <a:ext uri="{FF2B5EF4-FFF2-40B4-BE49-F238E27FC236}">
                <a16:creationId xmlns:a16="http://schemas.microsoft.com/office/drawing/2014/main" id="{5ADB5CB3-3B8A-4C1F-9047-DFEE44BBCCA6}"/>
              </a:ext>
            </a:extLst>
          </p:cNvPr>
          <p:cNvSpPr/>
          <p:nvPr/>
        </p:nvSpPr>
        <p:spPr>
          <a:xfrm>
            <a:off x="3361261" y="767987"/>
            <a:ext cx="1328702" cy="91173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новых котельных взамен существующих</a:t>
            </a:r>
          </a:p>
        </p:txBody>
      </p:sp>
      <p:sp>
        <p:nvSpPr>
          <p:cNvPr id="34" name="Скругленный прямоугольник 15">
            <a:extLst>
              <a:ext uri="{FF2B5EF4-FFF2-40B4-BE49-F238E27FC236}">
                <a16:creationId xmlns:a16="http://schemas.microsoft.com/office/drawing/2014/main" id="{F6C5BAA8-DE06-4585-9467-33420287D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079" y="1788113"/>
            <a:ext cx="849025" cy="263495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</a:p>
        </p:txBody>
      </p:sp>
      <p:sp>
        <p:nvSpPr>
          <p:cNvPr id="36" name="Скругленный прямоугольник 15">
            <a:extLst>
              <a:ext uri="{FF2B5EF4-FFF2-40B4-BE49-F238E27FC236}">
                <a16:creationId xmlns:a16="http://schemas.microsoft.com/office/drawing/2014/main" id="{072BB5E5-078F-48CD-986A-CF187AF6F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992" y="2105643"/>
            <a:ext cx="823659" cy="276031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Изм. Мощности</a:t>
            </a:r>
          </a:p>
        </p:txBody>
      </p:sp>
      <p:sp>
        <p:nvSpPr>
          <p:cNvPr id="49" name="Скругленный прямоугольник 11">
            <a:extLst>
              <a:ext uri="{FF2B5EF4-FFF2-40B4-BE49-F238E27FC236}">
                <a16:creationId xmlns:a16="http://schemas.microsoft.com/office/drawing/2014/main" id="{75116CA3-67A6-42C4-AC53-7A56F530D17F}"/>
              </a:ext>
            </a:extLst>
          </p:cNvPr>
          <p:cNvSpPr/>
          <p:nvPr/>
        </p:nvSpPr>
        <p:spPr>
          <a:xfrm>
            <a:off x="3343112" y="1788112"/>
            <a:ext cx="1328702" cy="263496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котельных</a:t>
            </a:r>
          </a:p>
        </p:txBody>
      </p:sp>
      <p:sp>
        <p:nvSpPr>
          <p:cNvPr id="50" name="Скругленный прямоугольник 11">
            <a:extLst>
              <a:ext uri="{FF2B5EF4-FFF2-40B4-BE49-F238E27FC236}">
                <a16:creationId xmlns:a16="http://schemas.microsoft.com/office/drawing/2014/main" id="{6CAF4464-D173-4FC1-B319-A633794494F1}"/>
              </a:ext>
            </a:extLst>
          </p:cNvPr>
          <p:cNvSpPr/>
          <p:nvPr/>
        </p:nvSpPr>
        <p:spPr>
          <a:xfrm>
            <a:off x="3333161" y="2123851"/>
            <a:ext cx="1328702" cy="263496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-23,1 Гкал/ч</a:t>
            </a:r>
          </a:p>
        </p:txBody>
      </p:sp>
      <p:sp>
        <p:nvSpPr>
          <p:cNvPr id="5" name="Скругленный прямоугольник 11">
            <a:extLst>
              <a:ext uri="{FF2B5EF4-FFF2-40B4-BE49-F238E27FC236}">
                <a16:creationId xmlns:a16="http://schemas.microsoft.com/office/drawing/2014/main" id="{526D2F14-F1AA-593F-DB2E-475859EAE3E1}"/>
              </a:ext>
            </a:extLst>
          </p:cNvPr>
          <p:cNvSpPr/>
          <p:nvPr/>
        </p:nvSpPr>
        <p:spPr>
          <a:xfrm>
            <a:off x="4769590" y="766506"/>
            <a:ext cx="1322685" cy="91173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котельных </a:t>
            </a:r>
          </a:p>
        </p:txBody>
      </p:sp>
      <p:sp>
        <p:nvSpPr>
          <p:cNvPr id="6" name="Скругленный прямоугольник 11">
            <a:extLst>
              <a:ext uri="{FF2B5EF4-FFF2-40B4-BE49-F238E27FC236}">
                <a16:creationId xmlns:a16="http://schemas.microsoft.com/office/drawing/2014/main" id="{46E9E75B-A56C-F0AB-0CCB-A526043B556A}"/>
              </a:ext>
            </a:extLst>
          </p:cNvPr>
          <p:cNvSpPr/>
          <p:nvPr/>
        </p:nvSpPr>
        <p:spPr>
          <a:xfrm>
            <a:off x="4751442" y="1786631"/>
            <a:ext cx="1342176" cy="263496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котельных</a:t>
            </a:r>
          </a:p>
        </p:txBody>
      </p:sp>
      <p:sp>
        <p:nvSpPr>
          <p:cNvPr id="7" name="Скругленный прямоугольник 11">
            <a:extLst>
              <a:ext uri="{FF2B5EF4-FFF2-40B4-BE49-F238E27FC236}">
                <a16:creationId xmlns:a16="http://schemas.microsoft.com/office/drawing/2014/main" id="{C731462D-1788-1385-7BFD-86AC366BA34C}"/>
              </a:ext>
            </a:extLst>
          </p:cNvPr>
          <p:cNvSpPr/>
          <p:nvPr/>
        </p:nvSpPr>
        <p:spPr>
          <a:xfrm>
            <a:off x="4751440" y="2137700"/>
            <a:ext cx="1342177" cy="263496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-79,8 Гкал/ч</a:t>
            </a:r>
          </a:p>
        </p:txBody>
      </p:sp>
      <p:sp>
        <p:nvSpPr>
          <p:cNvPr id="71" name="Скругленный прямоугольник 40">
            <a:extLst>
              <a:ext uri="{FF2B5EF4-FFF2-40B4-BE49-F238E27FC236}">
                <a16:creationId xmlns:a16="http://schemas.microsoft.com/office/drawing/2014/main" id="{CFE700BE-0DB9-9E26-9926-6E3F6475936D}"/>
              </a:ext>
            </a:extLst>
          </p:cNvPr>
          <p:cNvSpPr/>
          <p:nvPr/>
        </p:nvSpPr>
        <p:spPr>
          <a:xfrm>
            <a:off x="174219" y="3140065"/>
            <a:ext cx="2109835" cy="580128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№23 ООО «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ТеплоРесурс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72" name="Скругленный прямоугольник 15">
            <a:extLst>
              <a:ext uri="{FF2B5EF4-FFF2-40B4-BE49-F238E27FC236}">
                <a16:creationId xmlns:a16="http://schemas.microsoft.com/office/drawing/2014/main" id="{2E3D3DA7-E72C-D814-A894-DECC23801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153" y="3137360"/>
            <a:ext cx="807205" cy="263496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</a:p>
        </p:txBody>
      </p:sp>
      <p:sp>
        <p:nvSpPr>
          <p:cNvPr id="73" name="Скругленный прямоугольник 15">
            <a:extLst>
              <a:ext uri="{FF2B5EF4-FFF2-40B4-BE49-F238E27FC236}">
                <a16:creationId xmlns:a16="http://schemas.microsoft.com/office/drawing/2014/main" id="{B62367CA-1C2E-BC6E-C1DE-4966FA232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2151" y="3443391"/>
            <a:ext cx="823659" cy="276031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Изм. Мощности</a:t>
            </a:r>
          </a:p>
        </p:txBody>
      </p:sp>
      <p:sp>
        <p:nvSpPr>
          <p:cNvPr id="74" name="Скругленный прямоугольник 11">
            <a:extLst>
              <a:ext uri="{FF2B5EF4-FFF2-40B4-BE49-F238E27FC236}">
                <a16:creationId xmlns:a16="http://schemas.microsoft.com/office/drawing/2014/main" id="{D0EB2AF4-932D-2DAA-BA33-718C295148B8}"/>
              </a:ext>
            </a:extLst>
          </p:cNvPr>
          <p:cNvSpPr/>
          <p:nvPr/>
        </p:nvSpPr>
        <p:spPr>
          <a:xfrm>
            <a:off x="6164860" y="3111357"/>
            <a:ext cx="1342176" cy="267087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котельных</a:t>
            </a:r>
          </a:p>
        </p:txBody>
      </p:sp>
      <p:sp>
        <p:nvSpPr>
          <p:cNvPr id="75" name="Скругленный прямоугольник 11">
            <a:extLst>
              <a:ext uri="{FF2B5EF4-FFF2-40B4-BE49-F238E27FC236}">
                <a16:creationId xmlns:a16="http://schemas.microsoft.com/office/drawing/2014/main" id="{ADE3CE02-1BC0-5684-2BE1-734322E42C29}"/>
              </a:ext>
            </a:extLst>
          </p:cNvPr>
          <p:cNvSpPr/>
          <p:nvPr/>
        </p:nvSpPr>
        <p:spPr>
          <a:xfrm>
            <a:off x="6164858" y="3442724"/>
            <a:ext cx="1342177" cy="268591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</a:p>
        </p:txBody>
      </p:sp>
      <p:sp>
        <p:nvSpPr>
          <p:cNvPr id="76" name="Скругленный прямоугольник 40">
            <a:extLst>
              <a:ext uri="{FF2B5EF4-FFF2-40B4-BE49-F238E27FC236}">
                <a16:creationId xmlns:a16="http://schemas.microsoft.com/office/drawing/2014/main" id="{E1777BEB-F5A3-5BD6-0278-BD96B4C96881}"/>
              </a:ext>
            </a:extLst>
          </p:cNvPr>
          <p:cNvSpPr/>
          <p:nvPr/>
        </p:nvSpPr>
        <p:spPr>
          <a:xfrm>
            <a:off x="167253" y="3778595"/>
            <a:ext cx="2109835" cy="580128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№26 ООО «Терра 71»</a:t>
            </a:r>
          </a:p>
        </p:txBody>
      </p:sp>
      <p:sp>
        <p:nvSpPr>
          <p:cNvPr id="77" name="Скругленный прямоугольник 15">
            <a:extLst>
              <a:ext uri="{FF2B5EF4-FFF2-40B4-BE49-F238E27FC236}">
                <a16:creationId xmlns:a16="http://schemas.microsoft.com/office/drawing/2014/main" id="{81F541FF-8452-4E75-6814-0B136E8D1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187" y="3775890"/>
            <a:ext cx="807205" cy="263496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</a:p>
        </p:txBody>
      </p:sp>
      <p:sp>
        <p:nvSpPr>
          <p:cNvPr id="78" name="Скругленный прямоугольник 15">
            <a:extLst>
              <a:ext uri="{FF2B5EF4-FFF2-40B4-BE49-F238E27FC236}">
                <a16:creationId xmlns:a16="http://schemas.microsoft.com/office/drawing/2014/main" id="{91510FD8-84FE-55C3-9A87-972D056C0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5185" y="4081921"/>
            <a:ext cx="823659" cy="276031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Изм. Мощности</a:t>
            </a:r>
          </a:p>
        </p:txBody>
      </p:sp>
      <p:sp>
        <p:nvSpPr>
          <p:cNvPr id="81" name="Скругленный прямоугольник 40">
            <a:extLst>
              <a:ext uri="{FF2B5EF4-FFF2-40B4-BE49-F238E27FC236}">
                <a16:creationId xmlns:a16="http://schemas.microsoft.com/office/drawing/2014/main" id="{AA2E23FC-AE41-5DE7-0997-3E05DB0548D4}"/>
              </a:ext>
            </a:extLst>
          </p:cNvPr>
          <p:cNvSpPr/>
          <p:nvPr/>
        </p:nvSpPr>
        <p:spPr>
          <a:xfrm>
            <a:off x="157909" y="5112508"/>
            <a:ext cx="2109835" cy="580128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Администрация*</a:t>
            </a:r>
          </a:p>
        </p:txBody>
      </p:sp>
      <p:sp>
        <p:nvSpPr>
          <p:cNvPr id="82" name="Скругленный прямоугольник 15">
            <a:extLst>
              <a:ext uri="{FF2B5EF4-FFF2-40B4-BE49-F238E27FC236}">
                <a16:creationId xmlns:a16="http://schemas.microsoft.com/office/drawing/2014/main" id="{2A4733B2-84D7-5F7A-AD0A-6533B8181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1843" y="5109803"/>
            <a:ext cx="807205" cy="263496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</a:p>
        </p:txBody>
      </p:sp>
      <p:sp>
        <p:nvSpPr>
          <p:cNvPr id="83" name="Скругленный прямоугольник 15">
            <a:extLst>
              <a:ext uri="{FF2B5EF4-FFF2-40B4-BE49-F238E27FC236}">
                <a16:creationId xmlns:a16="http://schemas.microsoft.com/office/drawing/2014/main" id="{EE4152DF-79AC-E003-D1E5-ADF7B5097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5841" y="5415834"/>
            <a:ext cx="823659" cy="276031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Изм. Мощности</a:t>
            </a:r>
          </a:p>
        </p:txBody>
      </p:sp>
      <p:sp>
        <p:nvSpPr>
          <p:cNvPr id="84" name="Скругленный прямоугольник 11">
            <a:extLst>
              <a:ext uri="{FF2B5EF4-FFF2-40B4-BE49-F238E27FC236}">
                <a16:creationId xmlns:a16="http://schemas.microsoft.com/office/drawing/2014/main" id="{085DCC61-6BF3-7B52-71C4-FE5528711C5E}"/>
              </a:ext>
            </a:extLst>
          </p:cNvPr>
          <p:cNvSpPr/>
          <p:nvPr/>
        </p:nvSpPr>
        <p:spPr>
          <a:xfrm>
            <a:off x="3311558" y="5109803"/>
            <a:ext cx="1337786" cy="263496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котельные</a:t>
            </a:r>
          </a:p>
        </p:txBody>
      </p:sp>
      <p:sp>
        <p:nvSpPr>
          <p:cNvPr id="85" name="Скругленный прямоугольник 11">
            <a:extLst>
              <a:ext uri="{FF2B5EF4-FFF2-40B4-BE49-F238E27FC236}">
                <a16:creationId xmlns:a16="http://schemas.microsoft.com/office/drawing/2014/main" id="{C71A7B7D-4108-AEBF-20C7-A002BE318E1D}"/>
              </a:ext>
            </a:extLst>
          </p:cNvPr>
          <p:cNvSpPr/>
          <p:nvPr/>
        </p:nvSpPr>
        <p:spPr>
          <a:xfrm>
            <a:off x="3311556" y="5415834"/>
            <a:ext cx="1337787" cy="276031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+4,7 Гкал/ч</a:t>
            </a:r>
          </a:p>
        </p:txBody>
      </p:sp>
      <p:sp>
        <p:nvSpPr>
          <p:cNvPr id="86" name="Скругленный прямоугольник 40">
            <a:extLst>
              <a:ext uri="{FF2B5EF4-FFF2-40B4-BE49-F238E27FC236}">
                <a16:creationId xmlns:a16="http://schemas.microsoft.com/office/drawing/2014/main" id="{A42A62E6-8471-6C09-C11A-00712CF6A883}"/>
              </a:ext>
            </a:extLst>
          </p:cNvPr>
          <p:cNvSpPr/>
          <p:nvPr/>
        </p:nvSpPr>
        <p:spPr>
          <a:xfrm>
            <a:off x="157909" y="4446672"/>
            <a:ext cx="2109835" cy="580128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№40 ООО </a:t>
            </a:r>
            <a:b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«ТОЗ-Энерго»</a:t>
            </a:r>
          </a:p>
        </p:txBody>
      </p:sp>
      <p:sp>
        <p:nvSpPr>
          <p:cNvPr id="87" name="Скругленный прямоугольник 15">
            <a:extLst>
              <a:ext uri="{FF2B5EF4-FFF2-40B4-BE49-F238E27FC236}">
                <a16:creationId xmlns:a16="http://schemas.microsoft.com/office/drawing/2014/main" id="{EF049E4A-F3FD-2B58-08F1-7C5307C8C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1843" y="4443967"/>
            <a:ext cx="807205" cy="263496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</a:p>
        </p:txBody>
      </p:sp>
      <p:sp>
        <p:nvSpPr>
          <p:cNvPr id="88" name="Скругленный прямоугольник 15">
            <a:extLst>
              <a:ext uri="{FF2B5EF4-FFF2-40B4-BE49-F238E27FC236}">
                <a16:creationId xmlns:a16="http://schemas.microsoft.com/office/drawing/2014/main" id="{EDDDEE65-E48A-8D91-15D8-370D61B28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5841" y="4749998"/>
            <a:ext cx="823659" cy="276031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Изм. Мощности</a:t>
            </a:r>
          </a:p>
        </p:txBody>
      </p:sp>
      <p:sp>
        <p:nvSpPr>
          <p:cNvPr id="96" name="Скругленный прямоугольник 11">
            <a:extLst>
              <a:ext uri="{FF2B5EF4-FFF2-40B4-BE49-F238E27FC236}">
                <a16:creationId xmlns:a16="http://schemas.microsoft.com/office/drawing/2014/main" id="{E003C284-7CA7-EDC2-59CE-46D13706CC4D}"/>
              </a:ext>
            </a:extLst>
          </p:cNvPr>
          <p:cNvSpPr/>
          <p:nvPr/>
        </p:nvSpPr>
        <p:spPr>
          <a:xfrm>
            <a:off x="6162120" y="764704"/>
            <a:ext cx="1352595" cy="9117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Техническое перевооружение котельных</a:t>
            </a:r>
          </a:p>
        </p:txBody>
      </p:sp>
      <p:sp>
        <p:nvSpPr>
          <p:cNvPr id="100" name="Скругленный прямоугольник 11">
            <a:extLst>
              <a:ext uri="{FF2B5EF4-FFF2-40B4-BE49-F238E27FC236}">
                <a16:creationId xmlns:a16="http://schemas.microsoft.com/office/drawing/2014/main" id="{C7683931-A103-CA73-899E-83D090D81EAA}"/>
              </a:ext>
            </a:extLst>
          </p:cNvPr>
          <p:cNvSpPr/>
          <p:nvPr/>
        </p:nvSpPr>
        <p:spPr>
          <a:xfrm>
            <a:off x="4732356" y="4443967"/>
            <a:ext cx="1362671" cy="263496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котельных</a:t>
            </a:r>
          </a:p>
        </p:txBody>
      </p:sp>
      <p:sp>
        <p:nvSpPr>
          <p:cNvPr id="101" name="Скругленный прямоугольник 11">
            <a:extLst>
              <a:ext uri="{FF2B5EF4-FFF2-40B4-BE49-F238E27FC236}">
                <a16:creationId xmlns:a16="http://schemas.microsoft.com/office/drawing/2014/main" id="{72B80470-2432-D14B-F40D-BBABC8755545}"/>
              </a:ext>
            </a:extLst>
          </p:cNvPr>
          <p:cNvSpPr/>
          <p:nvPr/>
        </p:nvSpPr>
        <p:spPr>
          <a:xfrm>
            <a:off x="4732356" y="4749998"/>
            <a:ext cx="1362671" cy="276031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</a:p>
        </p:txBody>
      </p:sp>
      <p:sp>
        <p:nvSpPr>
          <p:cNvPr id="104" name="Скругленный прямоугольник 11">
            <a:extLst>
              <a:ext uri="{FF2B5EF4-FFF2-40B4-BE49-F238E27FC236}">
                <a16:creationId xmlns:a16="http://schemas.microsoft.com/office/drawing/2014/main" id="{B1C2232A-91EC-E3B6-339A-CD1D715E4B4F}"/>
              </a:ext>
            </a:extLst>
          </p:cNvPr>
          <p:cNvSpPr/>
          <p:nvPr/>
        </p:nvSpPr>
        <p:spPr>
          <a:xfrm>
            <a:off x="4716656" y="3784846"/>
            <a:ext cx="1376060" cy="263496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котельных</a:t>
            </a:r>
          </a:p>
        </p:txBody>
      </p:sp>
      <p:sp>
        <p:nvSpPr>
          <p:cNvPr id="105" name="Скругленный прямоугольник 11">
            <a:extLst>
              <a:ext uri="{FF2B5EF4-FFF2-40B4-BE49-F238E27FC236}">
                <a16:creationId xmlns:a16="http://schemas.microsoft.com/office/drawing/2014/main" id="{37CF2384-3BC4-9BD0-56BB-3EA6A9F1F751}"/>
              </a:ext>
            </a:extLst>
          </p:cNvPr>
          <p:cNvSpPr/>
          <p:nvPr/>
        </p:nvSpPr>
        <p:spPr>
          <a:xfrm>
            <a:off x="4716017" y="4090877"/>
            <a:ext cx="1376060" cy="276031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+25,1 Гкал/ч</a:t>
            </a:r>
          </a:p>
        </p:txBody>
      </p:sp>
      <p:sp>
        <p:nvSpPr>
          <p:cNvPr id="114" name="Скругленный прямоугольник 11">
            <a:extLst>
              <a:ext uri="{FF2B5EF4-FFF2-40B4-BE49-F238E27FC236}">
                <a16:creationId xmlns:a16="http://schemas.microsoft.com/office/drawing/2014/main" id="{B6013B69-05A2-7C9B-FA1E-D0620C80B132}"/>
              </a:ext>
            </a:extLst>
          </p:cNvPr>
          <p:cNvSpPr/>
          <p:nvPr/>
        </p:nvSpPr>
        <p:spPr>
          <a:xfrm>
            <a:off x="4732358" y="3123892"/>
            <a:ext cx="1342176" cy="262596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15" name="Скругленный прямоугольник 11">
            <a:extLst>
              <a:ext uri="{FF2B5EF4-FFF2-40B4-BE49-F238E27FC236}">
                <a16:creationId xmlns:a16="http://schemas.microsoft.com/office/drawing/2014/main" id="{9AAC4C8A-90EC-6D01-B72A-50094CE251D3}"/>
              </a:ext>
            </a:extLst>
          </p:cNvPr>
          <p:cNvSpPr/>
          <p:nvPr/>
        </p:nvSpPr>
        <p:spPr>
          <a:xfrm>
            <a:off x="4732356" y="3424828"/>
            <a:ext cx="1342177" cy="277065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16" name="Скругленный прямоугольник 11">
            <a:extLst>
              <a:ext uri="{FF2B5EF4-FFF2-40B4-BE49-F238E27FC236}">
                <a16:creationId xmlns:a16="http://schemas.microsoft.com/office/drawing/2014/main" id="{86842D52-36D4-0FA0-9493-4E34387565FF}"/>
              </a:ext>
            </a:extLst>
          </p:cNvPr>
          <p:cNvSpPr/>
          <p:nvPr/>
        </p:nvSpPr>
        <p:spPr>
          <a:xfrm>
            <a:off x="4716016" y="5114305"/>
            <a:ext cx="1376060" cy="262596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17" name="Скругленный прямоугольник 11">
            <a:extLst>
              <a:ext uri="{FF2B5EF4-FFF2-40B4-BE49-F238E27FC236}">
                <a16:creationId xmlns:a16="http://schemas.microsoft.com/office/drawing/2014/main" id="{B6DA93D5-BB59-7D2D-F664-AA2AB380E5CA}"/>
              </a:ext>
            </a:extLst>
          </p:cNvPr>
          <p:cNvSpPr/>
          <p:nvPr/>
        </p:nvSpPr>
        <p:spPr>
          <a:xfrm>
            <a:off x="4719885" y="5415241"/>
            <a:ext cx="1371904" cy="277065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22" name="Скругленный прямоугольник 11">
            <a:extLst>
              <a:ext uri="{FF2B5EF4-FFF2-40B4-BE49-F238E27FC236}">
                <a16:creationId xmlns:a16="http://schemas.microsoft.com/office/drawing/2014/main" id="{A734F3A7-BDFD-8C90-A50A-811DC214397C}"/>
              </a:ext>
            </a:extLst>
          </p:cNvPr>
          <p:cNvSpPr/>
          <p:nvPr/>
        </p:nvSpPr>
        <p:spPr>
          <a:xfrm>
            <a:off x="3326367" y="3123892"/>
            <a:ext cx="1337786" cy="263496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23" name="Скругленный прямоугольник 11">
            <a:extLst>
              <a:ext uri="{FF2B5EF4-FFF2-40B4-BE49-F238E27FC236}">
                <a16:creationId xmlns:a16="http://schemas.microsoft.com/office/drawing/2014/main" id="{41DBE36B-BDF2-64CE-BEBA-0E812F339B78}"/>
              </a:ext>
            </a:extLst>
          </p:cNvPr>
          <p:cNvSpPr/>
          <p:nvPr/>
        </p:nvSpPr>
        <p:spPr>
          <a:xfrm>
            <a:off x="3326365" y="3429923"/>
            <a:ext cx="1337787" cy="276031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24" name="Скругленный прямоугольник 11">
            <a:extLst>
              <a:ext uri="{FF2B5EF4-FFF2-40B4-BE49-F238E27FC236}">
                <a16:creationId xmlns:a16="http://schemas.microsoft.com/office/drawing/2014/main" id="{46AD1594-21AD-9B18-BB7E-7B328EE49FEC}"/>
              </a:ext>
            </a:extLst>
          </p:cNvPr>
          <p:cNvSpPr/>
          <p:nvPr/>
        </p:nvSpPr>
        <p:spPr>
          <a:xfrm>
            <a:off x="3319519" y="3764660"/>
            <a:ext cx="1337786" cy="263496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25" name="Скругленный прямоугольник 11">
            <a:extLst>
              <a:ext uri="{FF2B5EF4-FFF2-40B4-BE49-F238E27FC236}">
                <a16:creationId xmlns:a16="http://schemas.microsoft.com/office/drawing/2014/main" id="{DD75DDDB-68AD-B049-72C6-DFC773700B5F}"/>
              </a:ext>
            </a:extLst>
          </p:cNvPr>
          <p:cNvSpPr/>
          <p:nvPr/>
        </p:nvSpPr>
        <p:spPr>
          <a:xfrm>
            <a:off x="3319517" y="4070691"/>
            <a:ext cx="1337787" cy="276031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26" name="Скругленный прямоугольник 11">
            <a:extLst>
              <a:ext uri="{FF2B5EF4-FFF2-40B4-BE49-F238E27FC236}">
                <a16:creationId xmlns:a16="http://schemas.microsoft.com/office/drawing/2014/main" id="{B287E7F3-BCF7-69CB-CB77-0C8C5D9015EA}"/>
              </a:ext>
            </a:extLst>
          </p:cNvPr>
          <p:cNvSpPr/>
          <p:nvPr/>
        </p:nvSpPr>
        <p:spPr>
          <a:xfrm>
            <a:off x="3311557" y="4452467"/>
            <a:ext cx="1337786" cy="263496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27" name="Скругленный прямоугольник 11">
            <a:extLst>
              <a:ext uri="{FF2B5EF4-FFF2-40B4-BE49-F238E27FC236}">
                <a16:creationId xmlns:a16="http://schemas.microsoft.com/office/drawing/2014/main" id="{7B773933-3FBD-2AF8-4EC5-F5304E9262C6}"/>
              </a:ext>
            </a:extLst>
          </p:cNvPr>
          <p:cNvSpPr/>
          <p:nvPr/>
        </p:nvSpPr>
        <p:spPr>
          <a:xfrm>
            <a:off x="3311555" y="4758498"/>
            <a:ext cx="1337787" cy="276031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40" name="Скругленный прямоугольник 11">
            <a:extLst>
              <a:ext uri="{FF2B5EF4-FFF2-40B4-BE49-F238E27FC236}">
                <a16:creationId xmlns:a16="http://schemas.microsoft.com/office/drawing/2014/main" id="{1F7DC124-19D3-66FF-3E87-6C9229C4F810}"/>
              </a:ext>
            </a:extLst>
          </p:cNvPr>
          <p:cNvSpPr/>
          <p:nvPr/>
        </p:nvSpPr>
        <p:spPr>
          <a:xfrm>
            <a:off x="6156178" y="1795669"/>
            <a:ext cx="1342176" cy="263496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41" name="Скругленный прямоугольник 11">
            <a:extLst>
              <a:ext uri="{FF2B5EF4-FFF2-40B4-BE49-F238E27FC236}">
                <a16:creationId xmlns:a16="http://schemas.microsoft.com/office/drawing/2014/main" id="{C6030D21-65F1-2E7F-A993-C1F61E377351}"/>
              </a:ext>
            </a:extLst>
          </p:cNvPr>
          <p:cNvSpPr/>
          <p:nvPr/>
        </p:nvSpPr>
        <p:spPr>
          <a:xfrm>
            <a:off x="6156176" y="2101700"/>
            <a:ext cx="1342177" cy="276031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44" name="Скругленный прямоугольник 11">
            <a:extLst>
              <a:ext uri="{FF2B5EF4-FFF2-40B4-BE49-F238E27FC236}">
                <a16:creationId xmlns:a16="http://schemas.microsoft.com/office/drawing/2014/main" id="{9D44C9CC-A230-FC0C-F97E-B62AD91FD37D}"/>
              </a:ext>
            </a:extLst>
          </p:cNvPr>
          <p:cNvSpPr/>
          <p:nvPr/>
        </p:nvSpPr>
        <p:spPr>
          <a:xfrm>
            <a:off x="6173286" y="3787321"/>
            <a:ext cx="1342176" cy="263496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45" name="Скругленный прямоугольник 11">
            <a:extLst>
              <a:ext uri="{FF2B5EF4-FFF2-40B4-BE49-F238E27FC236}">
                <a16:creationId xmlns:a16="http://schemas.microsoft.com/office/drawing/2014/main" id="{473C6EE5-0E9A-499E-7AF0-205C8AB14448}"/>
              </a:ext>
            </a:extLst>
          </p:cNvPr>
          <p:cNvSpPr/>
          <p:nvPr/>
        </p:nvSpPr>
        <p:spPr>
          <a:xfrm>
            <a:off x="6173284" y="4093352"/>
            <a:ext cx="1342177" cy="276031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46" name="Скругленный прямоугольник 11">
            <a:extLst>
              <a:ext uri="{FF2B5EF4-FFF2-40B4-BE49-F238E27FC236}">
                <a16:creationId xmlns:a16="http://schemas.microsoft.com/office/drawing/2014/main" id="{1C51A873-5FBB-41F0-55BF-A2B8D4DE5831}"/>
              </a:ext>
            </a:extLst>
          </p:cNvPr>
          <p:cNvSpPr/>
          <p:nvPr/>
        </p:nvSpPr>
        <p:spPr>
          <a:xfrm>
            <a:off x="6173286" y="5119068"/>
            <a:ext cx="1342176" cy="263496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47" name="Скругленный прямоугольник 11">
            <a:extLst>
              <a:ext uri="{FF2B5EF4-FFF2-40B4-BE49-F238E27FC236}">
                <a16:creationId xmlns:a16="http://schemas.microsoft.com/office/drawing/2014/main" id="{6390BFD7-5F5C-383C-4669-1CF5D30CAD5A}"/>
              </a:ext>
            </a:extLst>
          </p:cNvPr>
          <p:cNvSpPr/>
          <p:nvPr/>
        </p:nvSpPr>
        <p:spPr>
          <a:xfrm>
            <a:off x="6173284" y="5425099"/>
            <a:ext cx="1342177" cy="276031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48" name="Скругленный прямоугольник 11">
            <a:extLst>
              <a:ext uri="{FF2B5EF4-FFF2-40B4-BE49-F238E27FC236}">
                <a16:creationId xmlns:a16="http://schemas.microsoft.com/office/drawing/2014/main" id="{6DD21FD9-528C-58D2-6744-BDDBD3C545A5}"/>
              </a:ext>
            </a:extLst>
          </p:cNvPr>
          <p:cNvSpPr/>
          <p:nvPr/>
        </p:nvSpPr>
        <p:spPr>
          <a:xfrm>
            <a:off x="6185480" y="4442928"/>
            <a:ext cx="1342176" cy="263496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49" name="Скругленный прямоугольник 11">
            <a:extLst>
              <a:ext uri="{FF2B5EF4-FFF2-40B4-BE49-F238E27FC236}">
                <a16:creationId xmlns:a16="http://schemas.microsoft.com/office/drawing/2014/main" id="{08443B5B-E522-B227-536E-5D242E9E56FA}"/>
              </a:ext>
            </a:extLst>
          </p:cNvPr>
          <p:cNvSpPr/>
          <p:nvPr/>
        </p:nvSpPr>
        <p:spPr>
          <a:xfrm>
            <a:off x="6185478" y="4748959"/>
            <a:ext cx="1342177" cy="276031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C393-303B-6545-97C9-3A0E11CFD69B}"/>
              </a:ext>
            </a:extLst>
          </p:cNvPr>
          <p:cNvSpPr txBox="1"/>
          <p:nvPr/>
        </p:nvSpPr>
        <p:spPr>
          <a:xfrm>
            <a:off x="174218" y="5949280"/>
            <a:ext cx="84851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строительство 2 БМК для переключения потребителей МКД с котельных АО «ТОКБА» и ООО «ТД «</a:t>
            </a:r>
            <a:r>
              <a:rPr lang="ru-RU" sz="1400" b="0" i="0" u="none" strike="noStrike" baseline="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Богучарово</a:t>
            </a:r>
            <a:r>
              <a:rPr lang="ru-RU" sz="1400" b="0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Маркет» в связи с письмами ТСО о прекращении теплоснабжения сторонних потребителей  </a:t>
            </a: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40">
            <a:extLst>
              <a:ext uri="{FF2B5EF4-FFF2-40B4-BE49-F238E27FC236}">
                <a16:creationId xmlns:a16="http://schemas.microsoft.com/office/drawing/2014/main" id="{530AACBD-7ABD-7B60-71FB-6870233E576A}"/>
              </a:ext>
            </a:extLst>
          </p:cNvPr>
          <p:cNvSpPr/>
          <p:nvPr/>
        </p:nvSpPr>
        <p:spPr>
          <a:xfrm>
            <a:off x="179512" y="2474256"/>
            <a:ext cx="2109835" cy="580128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№8 АО «ТОКБА»</a:t>
            </a:r>
          </a:p>
        </p:txBody>
      </p:sp>
      <p:sp>
        <p:nvSpPr>
          <p:cNvPr id="10" name="Скругленный прямоугольник 15">
            <a:extLst>
              <a:ext uri="{FF2B5EF4-FFF2-40B4-BE49-F238E27FC236}">
                <a16:creationId xmlns:a16="http://schemas.microsoft.com/office/drawing/2014/main" id="{AAB9CADD-8E90-8E13-339F-13D305ED3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446" y="2471551"/>
            <a:ext cx="807205" cy="263496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</a:p>
        </p:txBody>
      </p:sp>
      <p:sp>
        <p:nvSpPr>
          <p:cNvPr id="11" name="Скругленный прямоугольник 15">
            <a:extLst>
              <a:ext uri="{FF2B5EF4-FFF2-40B4-BE49-F238E27FC236}">
                <a16:creationId xmlns:a16="http://schemas.microsoft.com/office/drawing/2014/main" id="{F917197F-88FE-941C-BB42-97E760B16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444" y="2777582"/>
            <a:ext cx="823659" cy="276031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Изм. Мощности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F316A523-3808-5590-7E29-282CD2641600}"/>
              </a:ext>
            </a:extLst>
          </p:cNvPr>
          <p:cNvSpPr/>
          <p:nvPr/>
        </p:nvSpPr>
        <p:spPr>
          <a:xfrm>
            <a:off x="3333161" y="2471551"/>
            <a:ext cx="1337786" cy="263496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3" name="Скругленный прямоугольник 11">
            <a:extLst>
              <a:ext uri="{FF2B5EF4-FFF2-40B4-BE49-F238E27FC236}">
                <a16:creationId xmlns:a16="http://schemas.microsoft.com/office/drawing/2014/main" id="{BC8A9A6E-BC40-6B54-A56D-520279745841}"/>
              </a:ext>
            </a:extLst>
          </p:cNvPr>
          <p:cNvSpPr/>
          <p:nvPr/>
        </p:nvSpPr>
        <p:spPr>
          <a:xfrm>
            <a:off x="3333159" y="2777582"/>
            <a:ext cx="1337787" cy="276031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7" name="Скругленный прямоугольник 11">
            <a:extLst>
              <a:ext uri="{FF2B5EF4-FFF2-40B4-BE49-F238E27FC236}">
                <a16:creationId xmlns:a16="http://schemas.microsoft.com/office/drawing/2014/main" id="{35CE7E4F-796E-68E4-7735-C268C56ED69F}"/>
              </a:ext>
            </a:extLst>
          </p:cNvPr>
          <p:cNvSpPr/>
          <p:nvPr/>
        </p:nvSpPr>
        <p:spPr>
          <a:xfrm>
            <a:off x="4741492" y="2475611"/>
            <a:ext cx="1342176" cy="262596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9" name="Скругленный прямоугольник 11">
            <a:extLst>
              <a:ext uri="{FF2B5EF4-FFF2-40B4-BE49-F238E27FC236}">
                <a16:creationId xmlns:a16="http://schemas.microsoft.com/office/drawing/2014/main" id="{9181E78D-9400-D216-9272-7FFE0F9BEF0B}"/>
              </a:ext>
            </a:extLst>
          </p:cNvPr>
          <p:cNvSpPr/>
          <p:nvPr/>
        </p:nvSpPr>
        <p:spPr>
          <a:xfrm>
            <a:off x="4741490" y="2776547"/>
            <a:ext cx="1342177" cy="277065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0" name="Скругленный прямоугольник 11">
            <a:extLst>
              <a:ext uri="{FF2B5EF4-FFF2-40B4-BE49-F238E27FC236}">
                <a16:creationId xmlns:a16="http://schemas.microsoft.com/office/drawing/2014/main" id="{6538D589-7EC8-2500-1A34-B6681E5BFB42}"/>
              </a:ext>
            </a:extLst>
          </p:cNvPr>
          <p:cNvSpPr/>
          <p:nvPr/>
        </p:nvSpPr>
        <p:spPr>
          <a:xfrm>
            <a:off x="6160773" y="2468721"/>
            <a:ext cx="1342176" cy="263496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1" name="Скругленный прямоугольник 11">
            <a:extLst>
              <a:ext uri="{FF2B5EF4-FFF2-40B4-BE49-F238E27FC236}">
                <a16:creationId xmlns:a16="http://schemas.microsoft.com/office/drawing/2014/main" id="{B7CF8D2D-A13C-DB36-5B21-3608D51FC0CC}"/>
              </a:ext>
            </a:extLst>
          </p:cNvPr>
          <p:cNvSpPr/>
          <p:nvPr/>
        </p:nvSpPr>
        <p:spPr>
          <a:xfrm>
            <a:off x="6160771" y="2792508"/>
            <a:ext cx="1342177" cy="276031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" name="Скругленный прямоугольник 11">
            <a:extLst>
              <a:ext uri="{FF2B5EF4-FFF2-40B4-BE49-F238E27FC236}">
                <a16:creationId xmlns:a16="http://schemas.microsoft.com/office/drawing/2014/main" id="{F12F0569-A445-7721-D6F6-A04069B07F10}"/>
              </a:ext>
            </a:extLst>
          </p:cNvPr>
          <p:cNvSpPr/>
          <p:nvPr/>
        </p:nvSpPr>
        <p:spPr>
          <a:xfrm>
            <a:off x="7604775" y="3111357"/>
            <a:ext cx="1342176" cy="267087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4" name="Скругленный прямоугольник 11">
            <a:extLst>
              <a:ext uri="{FF2B5EF4-FFF2-40B4-BE49-F238E27FC236}">
                <a16:creationId xmlns:a16="http://schemas.microsoft.com/office/drawing/2014/main" id="{E553B32D-47A9-B8BC-F935-F161BACF3140}"/>
              </a:ext>
            </a:extLst>
          </p:cNvPr>
          <p:cNvSpPr/>
          <p:nvPr/>
        </p:nvSpPr>
        <p:spPr>
          <a:xfrm>
            <a:off x="7604773" y="3424828"/>
            <a:ext cx="1342177" cy="268591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6" name="Скругленный прямоугольник 11">
            <a:extLst>
              <a:ext uri="{FF2B5EF4-FFF2-40B4-BE49-F238E27FC236}">
                <a16:creationId xmlns:a16="http://schemas.microsoft.com/office/drawing/2014/main" id="{7D04E56E-25AF-22AB-D650-052649808CAD}"/>
              </a:ext>
            </a:extLst>
          </p:cNvPr>
          <p:cNvSpPr/>
          <p:nvPr/>
        </p:nvSpPr>
        <p:spPr>
          <a:xfrm>
            <a:off x="7602035" y="764704"/>
            <a:ext cx="1352595" cy="9117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котельных</a:t>
            </a:r>
          </a:p>
        </p:txBody>
      </p:sp>
      <p:sp>
        <p:nvSpPr>
          <p:cNvPr id="18" name="Скругленный прямоугольник 11">
            <a:extLst>
              <a:ext uri="{FF2B5EF4-FFF2-40B4-BE49-F238E27FC236}">
                <a16:creationId xmlns:a16="http://schemas.microsoft.com/office/drawing/2014/main" id="{EF794B7C-B3FF-D99A-BBEC-A2D944E04E2E}"/>
              </a:ext>
            </a:extLst>
          </p:cNvPr>
          <p:cNvSpPr/>
          <p:nvPr/>
        </p:nvSpPr>
        <p:spPr>
          <a:xfrm>
            <a:off x="7596093" y="1795669"/>
            <a:ext cx="1342176" cy="263496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1" name="Скругленный прямоугольник 11">
            <a:extLst>
              <a:ext uri="{FF2B5EF4-FFF2-40B4-BE49-F238E27FC236}">
                <a16:creationId xmlns:a16="http://schemas.microsoft.com/office/drawing/2014/main" id="{D0330CF7-6579-6958-2199-22BEA2347F87}"/>
              </a:ext>
            </a:extLst>
          </p:cNvPr>
          <p:cNvSpPr/>
          <p:nvPr/>
        </p:nvSpPr>
        <p:spPr>
          <a:xfrm>
            <a:off x="7596091" y="2101700"/>
            <a:ext cx="1342177" cy="276031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2" name="Скругленный прямоугольник 11">
            <a:extLst>
              <a:ext uri="{FF2B5EF4-FFF2-40B4-BE49-F238E27FC236}">
                <a16:creationId xmlns:a16="http://schemas.microsoft.com/office/drawing/2014/main" id="{EC344E76-5C9A-6DB1-8698-39418E127049}"/>
              </a:ext>
            </a:extLst>
          </p:cNvPr>
          <p:cNvSpPr/>
          <p:nvPr/>
        </p:nvSpPr>
        <p:spPr>
          <a:xfrm>
            <a:off x="7613201" y="3787321"/>
            <a:ext cx="1342176" cy="263496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3" name="Скругленный прямоугольник 11">
            <a:extLst>
              <a:ext uri="{FF2B5EF4-FFF2-40B4-BE49-F238E27FC236}">
                <a16:creationId xmlns:a16="http://schemas.microsoft.com/office/drawing/2014/main" id="{1EFA3B3B-8225-8108-563F-CC78EA74509C}"/>
              </a:ext>
            </a:extLst>
          </p:cNvPr>
          <p:cNvSpPr/>
          <p:nvPr/>
        </p:nvSpPr>
        <p:spPr>
          <a:xfrm>
            <a:off x="7613199" y="4093352"/>
            <a:ext cx="1342177" cy="276031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5" name="Скругленный прямоугольник 11">
            <a:extLst>
              <a:ext uri="{FF2B5EF4-FFF2-40B4-BE49-F238E27FC236}">
                <a16:creationId xmlns:a16="http://schemas.microsoft.com/office/drawing/2014/main" id="{34D5722E-394B-E86A-4E8C-B8461E8D2125}"/>
              </a:ext>
            </a:extLst>
          </p:cNvPr>
          <p:cNvSpPr/>
          <p:nvPr/>
        </p:nvSpPr>
        <p:spPr>
          <a:xfrm>
            <a:off x="7613201" y="5119068"/>
            <a:ext cx="1342176" cy="263496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7" name="Скругленный прямоугольник 11">
            <a:extLst>
              <a:ext uri="{FF2B5EF4-FFF2-40B4-BE49-F238E27FC236}">
                <a16:creationId xmlns:a16="http://schemas.microsoft.com/office/drawing/2014/main" id="{2F03619B-75B6-BAAC-6341-C69771CED8A8}"/>
              </a:ext>
            </a:extLst>
          </p:cNvPr>
          <p:cNvSpPr/>
          <p:nvPr/>
        </p:nvSpPr>
        <p:spPr>
          <a:xfrm>
            <a:off x="7613199" y="5425099"/>
            <a:ext cx="1342177" cy="276031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" name="Скругленный прямоугольник 11">
            <a:extLst>
              <a:ext uri="{FF2B5EF4-FFF2-40B4-BE49-F238E27FC236}">
                <a16:creationId xmlns:a16="http://schemas.microsoft.com/office/drawing/2014/main" id="{ECC6DDCD-9A62-EB39-4ECD-338950CBFB7F}"/>
              </a:ext>
            </a:extLst>
          </p:cNvPr>
          <p:cNvSpPr/>
          <p:nvPr/>
        </p:nvSpPr>
        <p:spPr>
          <a:xfrm>
            <a:off x="7625395" y="4442928"/>
            <a:ext cx="1342176" cy="263496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котельных</a:t>
            </a:r>
          </a:p>
        </p:txBody>
      </p:sp>
      <p:sp>
        <p:nvSpPr>
          <p:cNvPr id="39" name="Скругленный прямоугольник 11">
            <a:extLst>
              <a:ext uri="{FF2B5EF4-FFF2-40B4-BE49-F238E27FC236}">
                <a16:creationId xmlns:a16="http://schemas.microsoft.com/office/drawing/2014/main" id="{C6687DDF-3495-99DE-1629-A8861E0D2454}"/>
              </a:ext>
            </a:extLst>
          </p:cNvPr>
          <p:cNvSpPr/>
          <p:nvPr/>
        </p:nvSpPr>
        <p:spPr>
          <a:xfrm>
            <a:off x="7625393" y="4748959"/>
            <a:ext cx="1342177" cy="276031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</a:p>
        </p:txBody>
      </p:sp>
      <p:sp>
        <p:nvSpPr>
          <p:cNvPr id="41" name="Скругленный прямоугольник 11">
            <a:extLst>
              <a:ext uri="{FF2B5EF4-FFF2-40B4-BE49-F238E27FC236}">
                <a16:creationId xmlns:a16="http://schemas.microsoft.com/office/drawing/2014/main" id="{B8627AE7-612B-469A-A990-87514C3DD84F}"/>
              </a:ext>
            </a:extLst>
          </p:cNvPr>
          <p:cNvSpPr/>
          <p:nvPr/>
        </p:nvSpPr>
        <p:spPr>
          <a:xfrm>
            <a:off x="7600688" y="2486477"/>
            <a:ext cx="1342176" cy="263496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котельная</a:t>
            </a:r>
          </a:p>
        </p:txBody>
      </p:sp>
      <p:sp>
        <p:nvSpPr>
          <p:cNvPr id="42" name="Скругленный прямоугольник 11">
            <a:extLst>
              <a:ext uri="{FF2B5EF4-FFF2-40B4-BE49-F238E27FC236}">
                <a16:creationId xmlns:a16="http://schemas.microsoft.com/office/drawing/2014/main" id="{2BCE1FCD-AFF2-72BD-F6A5-DF67E895E1F6}"/>
              </a:ext>
            </a:extLst>
          </p:cNvPr>
          <p:cNvSpPr/>
          <p:nvPr/>
        </p:nvSpPr>
        <p:spPr>
          <a:xfrm>
            <a:off x="7600686" y="2792508"/>
            <a:ext cx="1342177" cy="276031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ln w="3175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</a:p>
        </p:txBody>
      </p:sp>
    </p:spTree>
    <p:extLst>
      <p:ext uri="{BB962C8B-B14F-4D97-AF65-F5344CB8AC3E}">
        <p14:creationId xmlns:p14="http://schemas.microsoft.com/office/powerpoint/2010/main" val="1079491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4920" y="46365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Основные мероприятия на тепловых сетях, в 2-х трубном исчислении, </a:t>
            </a:r>
            <a:br>
              <a:rPr lang="ru-RU" b="1" dirty="0">
                <a:solidFill>
                  <a:srgbClr val="1F497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 зонам ЕТО в Варианте 1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98830" y="835576"/>
            <a:ext cx="1336704" cy="66755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Длина </a:t>
            </a:r>
            <a:r>
              <a:rPr lang="ru-RU" sz="1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реконструи-руемых</a:t>
            </a:r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т/с без изменения </a:t>
            </a:r>
            <a:r>
              <a:rPr lang="en-US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км</a:t>
            </a:r>
          </a:p>
        </p:txBody>
      </p:sp>
      <p:sp>
        <p:nvSpPr>
          <p:cNvPr id="40" name="Скругленный прямоугольник 40">
            <a:extLst>
              <a:ext uri="{FF2B5EF4-FFF2-40B4-BE49-F238E27FC236}">
                <a16:creationId xmlns:a16="http://schemas.microsoft.com/office/drawing/2014/main" id="{F5597352-76E8-499D-A72D-B5B9682D2116}"/>
              </a:ext>
            </a:extLst>
          </p:cNvPr>
          <p:cNvSpPr/>
          <p:nvPr/>
        </p:nvSpPr>
        <p:spPr>
          <a:xfrm>
            <a:off x="110830" y="1568010"/>
            <a:ext cx="1749985" cy="18525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№1</a:t>
            </a:r>
          </a:p>
        </p:txBody>
      </p:sp>
      <p:sp>
        <p:nvSpPr>
          <p:cNvPr id="56" name="Скругленный прямоугольник 11">
            <a:extLst>
              <a:ext uri="{FF2B5EF4-FFF2-40B4-BE49-F238E27FC236}">
                <a16:creationId xmlns:a16="http://schemas.microsoft.com/office/drawing/2014/main" id="{5ADB5CB3-3B8A-4C1F-9047-DFEE44BBCCA6}"/>
              </a:ext>
            </a:extLst>
          </p:cNvPr>
          <p:cNvSpPr/>
          <p:nvPr/>
        </p:nvSpPr>
        <p:spPr>
          <a:xfrm>
            <a:off x="1979712" y="844454"/>
            <a:ext cx="1371639" cy="66755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Длина нового строительства т/с, км</a:t>
            </a:r>
          </a:p>
        </p:txBody>
      </p:sp>
      <p:sp>
        <p:nvSpPr>
          <p:cNvPr id="49" name="Скругленный прямоугольник 11">
            <a:extLst>
              <a:ext uri="{FF2B5EF4-FFF2-40B4-BE49-F238E27FC236}">
                <a16:creationId xmlns:a16="http://schemas.microsoft.com/office/drawing/2014/main" id="{75116CA3-67A6-42C4-AC53-7A56F530D17F}"/>
              </a:ext>
            </a:extLst>
          </p:cNvPr>
          <p:cNvSpPr/>
          <p:nvPr/>
        </p:nvSpPr>
        <p:spPr>
          <a:xfrm>
            <a:off x="1979714" y="1568675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9,1</a:t>
            </a:r>
          </a:p>
        </p:txBody>
      </p:sp>
      <p:sp>
        <p:nvSpPr>
          <p:cNvPr id="68" name="Скругленный прямоугольник 11">
            <a:extLst>
              <a:ext uri="{FF2B5EF4-FFF2-40B4-BE49-F238E27FC236}">
                <a16:creationId xmlns:a16="http://schemas.microsoft.com/office/drawing/2014/main" id="{47CEAD71-7CC5-40C3-A010-355A889E0403}"/>
              </a:ext>
            </a:extLst>
          </p:cNvPr>
          <p:cNvSpPr/>
          <p:nvPr/>
        </p:nvSpPr>
        <p:spPr>
          <a:xfrm>
            <a:off x="4813922" y="831626"/>
            <a:ext cx="1580897" cy="66755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Длина реконструируемых т/с </a:t>
            </a:r>
            <a:r>
              <a:rPr lang="ru-RU" sz="1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изменением </a:t>
            </a:r>
            <a:r>
              <a:rPr lang="en-US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улучшения ГР, км</a:t>
            </a:r>
          </a:p>
        </p:txBody>
      </p:sp>
      <p:sp>
        <p:nvSpPr>
          <p:cNvPr id="35" name="Скругленный прямоугольник 11">
            <a:extLst>
              <a:ext uri="{FF2B5EF4-FFF2-40B4-BE49-F238E27FC236}">
                <a16:creationId xmlns:a16="http://schemas.microsoft.com/office/drawing/2014/main" id="{78A34B88-99C4-4BCB-A902-4A1028EB6892}"/>
              </a:ext>
            </a:extLst>
          </p:cNvPr>
          <p:cNvSpPr/>
          <p:nvPr/>
        </p:nvSpPr>
        <p:spPr>
          <a:xfrm>
            <a:off x="7677918" y="825243"/>
            <a:ext cx="1366369" cy="65946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/ реконструкция ЦТП, </a:t>
            </a:r>
            <a:r>
              <a:rPr lang="ru-RU" sz="1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endParaRPr lang="ru-RU" sz="1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Скругленный прямоугольник 11">
            <a:extLst>
              <a:ext uri="{FF2B5EF4-FFF2-40B4-BE49-F238E27FC236}">
                <a16:creationId xmlns:a16="http://schemas.microsoft.com/office/drawing/2014/main" id="{F46E4E12-EA53-4D36-AD16-BF48B0ED6E6E}"/>
              </a:ext>
            </a:extLst>
          </p:cNvPr>
          <p:cNvSpPr/>
          <p:nvPr/>
        </p:nvSpPr>
        <p:spPr>
          <a:xfrm>
            <a:off x="3393240" y="1555656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80,1</a:t>
            </a:r>
            <a:endParaRPr lang="ru-RU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Скругленный прямоугольник 11">
            <a:extLst>
              <a:ext uri="{FF2B5EF4-FFF2-40B4-BE49-F238E27FC236}">
                <a16:creationId xmlns:a16="http://schemas.microsoft.com/office/drawing/2014/main" id="{D52A22FD-FD8B-4B45-B33C-9D5F42323D7B}"/>
              </a:ext>
            </a:extLst>
          </p:cNvPr>
          <p:cNvSpPr/>
          <p:nvPr/>
        </p:nvSpPr>
        <p:spPr>
          <a:xfrm>
            <a:off x="4810798" y="1551706"/>
            <a:ext cx="1584174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</a:t>
            </a:r>
          </a:p>
        </p:txBody>
      </p:sp>
      <p:sp>
        <p:nvSpPr>
          <p:cNvPr id="102" name="Скругленный прямоугольник 11">
            <a:extLst>
              <a:ext uri="{FF2B5EF4-FFF2-40B4-BE49-F238E27FC236}">
                <a16:creationId xmlns:a16="http://schemas.microsoft.com/office/drawing/2014/main" id="{BD526882-36CC-4710-8C00-F36C2E5D92C8}"/>
              </a:ext>
            </a:extLst>
          </p:cNvPr>
          <p:cNvSpPr/>
          <p:nvPr/>
        </p:nvSpPr>
        <p:spPr>
          <a:xfrm>
            <a:off x="7672649" y="1537236"/>
            <a:ext cx="1371639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endParaRPr lang="ru-RU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40">
            <a:extLst>
              <a:ext uri="{FF2B5EF4-FFF2-40B4-BE49-F238E27FC236}">
                <a16:creationId xmlns:a16="http://schemas.microsoft.com/office/drawing/2014/main" id="{7D7009BB-EC3C-859C-06B0-BD559130D591}"/>
              </a:ext>
            </a:extLst>
          </p:cNvPr>
          <p:cNvSpPr/>
          <p:nvPr/>
        </p:nvSpPr>
        <p:spPr>
          <a:xfrm>
            <a:off x="107505" y="1792667"/>
            <a:ext cx="1752508" cy="17661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№2</a:t>
            </a:r>
          </a:p>
        </p:txBody>
      </p:sp>
      <p:sp>
        <p:nvSpPr>
          <p:cNvPr id="4" name="Скругленный прямоугольник 11">
            <a:extLst>
              <a:ext uri="{FF2B5EF4-FFF2-40B4-BE49-F238E27FC236}">
                <a16:creationId xmlns:a16="http://schemas.microsoft.com/office/drawing/2014/main" id="{C1EC7FF8-E347-8FEE-7C58-119AF02CB0B4}"/>
              </a:ext>
            </a:extLst>
          </p:cNvPr>
          <p:cNvSpPr/>
          <p:nvPr/>
        </p:nvSpPr>
        <p:spPr>
          <a:xfrm>
            <a:off x="1976387" y="1784699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</a:t>
            </a:r>
          </a:p>
        </p:txBody>
      </p:sp>
      <p:sp>
        <p:nvSpPr>
          <p:cNvPr id="5" name="Скругленный прямоугольник 11">
            <a:extLst>
              <a:ext uri="{FF2B5EF4-FFF2-40B4-BE49-F238E27FC236}">
                <a16:creationId xmlns:a16="http://schemas.microsoft.com/office/drawing/2014/main" id="{A1900E28-DBEB-969E-1AB5-8E1861F6ED99}"/>
              </a:ext>
            </a:extLst>
          </p:cNvPr>
          <p:cNvSpPr/>
          <p:nvPr/>
        </p:nvSpPr>
        <p:spPr>
          <a:xfrm>
            <a:off x="3389913" y="1771680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</a:t>
            </a:r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11">
            <a:extLst>
              <a:ext uri="{FF2B5EF4-FFF2-40B4-BE49-F238E27FC236}">
                <a16:creationId xmlns:a16="http://schemas.microsoft.com/office/drawing/2014/main" id="{0A03A550-CED7-1235-685B-D6EF892F01D0}"/>
              </a:ext>
            </a:extLst>
          </p:cNvPr>
          <p:cNvSpPr/>
          <p:nvPr/>
        </p:nvSpPr>
        <p:spPr>
          <a:xfrm>
            <a:off x="4807471" y="1767730"/>
            <a:ext cx="1584174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</a:p>
        </p:txBody>
      </p:sp>
      <p:sp>
        <p:nvSpPr>
          <p:cNvPr id="7" name="Скругленный прямоугольник 11">
            <a:extLst>
              <a:ext uri="{FF2B5EF4-FFF2-40B4-BE49-F238E27FC236}">
                <a16:creationId xmlns:a16="http://schemas.microsoft.com/office/drawing/2014/main" id="{897AA95C-9EBA-FD60-B886-FA5B631F0C5E}"/>
              </a:ext>
            </a:extLst>
          </p:cNvPr>
          <p:cNvSpPr/>
          <p:nvPr/>
        </p:nvSpPr>
        <p:spPr>
          <a:xfrm>
            <a:off x="7669322" y="1753260"/>
            <a:ext cx="1371639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8" name="Скругленный прямоугольник 11">
            <a:extLst>
              <a:ext uri="{FF2B5EF4-FFF2-40B4-BE49-F238E27FC236}">
                <a16:creationId xmlns:a16="http://schemas.microsoft.com/office/drawing/2014/main" id="{B6B340CB-F6F4-827E-D3C0-D9AA3DC5936A}"/>
              </a:ext>
            </a:extLst>
          </p:cNvPr>
          <p:cNvSpPr/>
          <p:nvPr/>
        </p:nvSpPr>
        <p:spPr>
          <a:xfrm>
            <a:off x="6473207" y="825242"/>
            <a:ext cx="1115746" cy="65946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НС, </a:t>
            </a:r>
            <a:r>
              <a:rPr lang="ru-RU" sz="1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  <a:endParaRPr lang="ru-RU" sz="1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11">
            <a:extLst>
              <a:ext uri="{FF2B5EF4-FFF2-40B4-BE49-F238E27FC236}">
                <a16:creationId xmlns:a16="http://schemas.microsoft.com/office/drawing/2014/main" id="{161E2453-665E-26E8-EC15-0B8B6799F19B}"/>
              </a:ext>
            </a:extLst>
          </p:cNvPr>
          <p:cNvSpPr/>
          <p:nvPr/>
        </p:nvSpPr>
        <p:spPr>
          <a:xfrm>
            <a:off x="6473208" y="1545708"/>
            <a:ext cx="1115746" cy="176777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0" name="Скругленный прямоугольник 11">
            <a:extLst>
              <a:ext uri="{FF2B5EF4-FFF2-40B4-BE49-F238E27FC236}">
                <a16:creationId xmlns:a16="http://schemas.microsoft.com/office/drawing/2014/main" id="{6B82146B-558C-9528-CC19-E5CDD781B5C3}"/>
              </a:ext>
            </a:extLst>
          </p:cNvPr>
          <p:cNvSpPr/>
          <p:nvPr/>
        </p:nvSpPr>
        <p:spPr>
          <a:xfrm>
            <a:off x="6473207" y="1760083"/>
            <a:ext cx="1115746" cy="176777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Скругленный прямоугольник 40">
            <a:extLst>
              <a:ext uri="{FF2B5EF4-FFF2-40B4-BE49-F238E27FC236}">
                <a16:creationId xmlns:a16="http://schemas.microsoft.com/office/drawing/2014/main" id="{6C28DECC-BB6E-7615-9278-0EA724ED5285}"/>
              </a:ext>
            </a:extLst>
          </p:cNvPr>
          <p:cNvSpPr/>
          <p:nvPr/>
        </p:nvSpPr>
        <p:spPr>
          <a:xfrm>
            <a:off x="107505" y="1999149"/>
            <a:ext cx="1752508" cy="17661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№3</a:t>
            </a:r>
          </a:p>
        </p:txBody>
      </p:sp>
      <p:sp>
        <p:nvSpPr>
          <p:cNvPr id="13" name="Скругленный прямоугольник 11">
            <a:extLst>
              <a:ext uri="{FF2B5EF4-FFF2-40B4-BE49-F238E27FC236}">
                <a16:creationId xmlns:a16="http://schemas.microsoft.com/office/drawing/2014/main" id="{D15FA4A3-F771-8667-C3EB-118A48B8A855}"/>
              </a:ext>
            </a:extLst>
          </p:cNvPr>
          <p:cNvSpPr/>
          <p:nvPr/>
        </p:nvSpPr>
        <p:spPr>
          <a:xfrm>
            <a:off x="1976387" y="1991181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</a:p>
        </p:txBody>
      </p:sp>
      <p:sp>
        <p:nvSpPr>
          <p:cNvPr id="14" name="Скругленный прямоугольник 11">
            <a:extLst>
              <a:ext uri="{FF2B5EF4-FFF2-40B4-BE49-F238E27FC236}">
                <a16:creationId xmlns:a16="http://schemas.microsoft.com/office/drawing/2014/main" id="{4EFD0330-CEED-5459-A59E-9B999A5F7305}"/>
              </a:ext>
            </a:extLst>
          </p:cNvPr>
          <p:cNvSpPr/>
          <p:nvPr/>
        </p:nvSpPr>
        <p:spPr>
          <a:xfrm>
            <a:off x="3389913" y="1978162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32,7</a:t>
            </a:r>
          </a:p>
        </p:txBody>
      </p:sp>
      <p:sp>
        <p:nvSpPr>
          <p:cNvPr id="16" name="Скругленный прямоугольник 11">
            <a:extLst>
              <a:ext uri="{FF2B5EF4-FFF2-40B4-BE49-F238E27FC236}">
                <a16:creationId xmlns:a16="http://schemas.microsoft.com/office/drawing/2014/main" id="{707FA92C-EF73-9CF6-95DB-5760967D42FD}"/>
              </a:ext>
            </a:extLst>
          </p:cNvPr>
          <p:cNvSpPr/>
          <p:nvPr/>
        </p:nvSpPr>
        <p:spPr>
          <a:xfrm>
            <a:off x="4807471" y="1974212"/>
            <a:ext cx="1584174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</a:p>
        </p:txBody>
      </p:sp>
      <p:sp>
        <p:nvSpPr>
          <p:cNvPr id="17" name="Скругленный прямоугольник 11">
            <a:extLst>
              <a:ext uri="{FF2B5EF4-FFF2-40B4-BE49-F238E27FC236}">
                <a16:creationId xmlns:a16="http://schemas.microsoft.com/office/drawing/2014/main" id="{B72AF9A9-6392-8809-FD7C-80F363AD6123}"/>
              </a:ext>
            </a:extLst>
          </p:cNvPr>
          <p:cNvSpPr/>
          <p:nvPr/>
        </p:nvSpPr>
        <p:spPr>
          <a:xfrm>
            <a:off x="7669322" y="1959742"/>
            <a:ext cx="1371639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8" name="Скругленный прямоугольник 11">
            <a:extLst>
              <a:ext uri="{FF2B5EF4-FFF2-40B4-BE49-F238E27FC236}">
                <a16:creationId xmlns:a16="http://schemas.microsoft.com/office/drawing/2014/main" id="{E0A809B8-6738-019F-977C-8EB4DAFCB910}"/>
              </a:ext>
            </a:extLst>
          </p:cNvPr>
          <p:cNvSpPr/>
          <p:nvPr/>
        </p:nvSpPr>
        <p:spPr>
          <a:xfrm>
            <a:off x="6473207" y="1966565"/>
            <a:ext cx="1115746" cy="176777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9" name="Скругленный прямоугольник 40">
            <a:extLst>
              <a:ext uri="{FF2B5EF4-FFF2-40B4-BE49-F238E27FC236}">
                <a16:creationId xmlns:a16="http://schemas.microsoft.com/office/drawing/2014/main" id="{3D62525F-CCC7-FCD9-D940-BAF83E607990}"/>
              </a:ext>
            </a:extLst>
          </p:cNvPr>
          <p:cNvSpPr/>
          <p:nvPr/>
        </p:nvSpPr>
        <p:spPr>
          <a:xfrm>
            <a:off x="107503" y="2211772"/>
            <a:ext cx="1752508" cy="17661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№4</a:t>
            </a:r>
          </a:p>
        </p:txBody>
      </p:sp>
      <p:sp>
        <p:nvSpPr>
          <p:cNvPr id="20" name="Скругленный прямоугольник 11">
            <a:extLst>
              <a:ext uri="{FF2B5EF4-FFF2-40B4-BE49-F238E27FC236}">
                <a16:creationId xmlns:a16="http://schemas.microsoft.com/office/drawing/2014/main" id="{BDCB9089-94F8-9AD4-4491-E7D1E4DA19E2}"/>
              </a:ext>
            </a:extLst>
          </p:cNvPr>
          <p:cNvSpPr/>
          <p:nvPr/>
        </p:nvSpPr>
        <p:spPr>
          <a:xfrm>
            <a:off x="1976385" y="2203804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1" name="Скругленный прямоугольник 11">
            <a:extLst>
              <a:ext uri="{FF2B5EF4-FFF2-40B4-BE49-F238E27FC236}">
                <a16:creationId xmlns:a16="http://schemas.microsoft.com/office/drawing/2014/main" id="{9254F2D2-7462-C7B1-82F5-E779A616619F}"/>
              </a:ext>
            </a:extLst>
          </p:cNvPr>
          <p:cNvSpPr/>
          <p:nvPr/>
        </p:nvSpPr>
        <p:spPr>
          <a:xfrm>
            <a:off x="3389911" y="2190785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1,8</a:t>
            </a:r>
          </a:p>
        </p:txBody>
      </p:sp>
      <p:sp>
        <p:nvSpPr>
          <p:cNvPr id="22" name="Скругленный прямоугольник 11">
            <a:extLst>
              <a:ext uri="{FF2B5EF4-FFF2-40B4-BE49-F238E27FC236}">
                <a16:creationId xmlns:a16="http://schemas.microsoft.com/office/drawing/2014/main" id="{1F5E1959-2AE6-B6D3-628A-7676BEA06DED}"/>
              </a:ext>
            </a:extLst>
          </p:cNvPr>
          <p:cNvSpPr/>
          <p:nvPr/>
        </p:nvSpPr>
        <p:spPr>
          <a:xfrm>
            <a:off x="4807469" y="2186835"/>
            <a:ext cx="1584174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3" name="Скругленный прямоугольник 11">
            <a:extLst>
              <a:ext uri="{FF2B5EF4-FFF2-40B4-BE49-F238E27FC236}">
                <a16:creationId xmlns:a16="http://schemas.microsoft.com/office/drawing/2014/main" id="{AF6F5DCF-485B-4CD9-F7E2-F6AC46ECFE47}"/>
              </a:ext>
            </a:extLst>
          </p:cNvPr>
          <p:cNvSpPr/>
          <p:nvPr/>
        </p:nvSpPr>
        <p:spPr>
          <a:xfrm>
            <a:off x="7669320" y="2172365"/>
            <a:ext cx="1371639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4" name="Скругленный прямоугольник 11">
            <a:extLst>
              <a:ext uri="{FF2B5EF4-FFF2-40B4-BE49-F238E27FC236}">
                <a16:creationId xmlns:a16="http://schemas.microsoft.com/office/drawing/2014/main" id="{C50E52AD-BBF7-FBE7-B840-C6AED291FC1D}"/>
              </a:ext>
            </a:extLst>
          </p:cNvPr>
          <p:cNvSpPr/>
          <p:nvPr/>
        </p:nvSpPr>
        <p:spPr>
          <a:xfrm>
            <a:off x="6473205" y="2179188"/>
            <a:ext cx="1115746" cy="176777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5" name="Скругленный прямоугольник 40">
            <a:extLst>
              <a:ext uri="{FF2B5EF4-FFF2-40B4-BE49-F238E27FC236}">
                <a16:creationId xmlns:a16="http://schemas.microsoft.com/office/drawing/2014/main" id="{E1838402-F3BA-A866-830B-18A4F83198A6}"/>
              </a:ext>
            </a:extLst>
          </p:cNvPr>
          <p:cNvSpPr/>
          <p:nvPr/>
        </p:nvSpPr>
        <p:spPr>
          <a:xfrm>
            <a:off x="107503" y="2417723"/>
            <a:ext cx="1752508" cy="17661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№5</a:t>
            </a:r>
          </a:p>
        </p:txBody>
      </p:sp>
      <p:sp>
        <p:nvSpPr>
          <p:cNvPr id="26" name="Скругленный прямоугольник 11">
            <a:extLst>
              <a:ext uri="{FF2B5EF4-FFF2-40B4-BE49-F238E27FC236}">
                <a16:creationId xmlns:a16="http://schemas.microsoft.com/office/drawing/2014/main" id="{91CD2041-5DE5-E136-2715-B81F509B32ED}"/>
              </a:ext>
            </a:extLst>
          </p:cNvPr>
          <p:cNvSpPr/>
          <p:nvPr/>
        </p:nvSpPr>
        <p:spPr>
          <a:xfrm>
            <a:off x="1976385" y="2409755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7" name="Скругленный прямоугольник 11">
            <a:extLst>
              <a:ext uri="{FF2B5EF4-FFF2-40B4-BE49-F238E27FC236}">
                <a16:creationId xmlns:a16="http://schemas.microsoft.com/office/drawing/2014/main" id="{33A7979A-FEE9-2405-EA13-13C6D8373C3A}"/>
              </a:ext>
            </a:extLst>
          </p:cNvPr>
          <p:cNvSpPr/>
          <p:nvPr/>
        </p:nvSpPr>
        <p:spPr>
          <a:xfrm>
            <a:off x="3389911" y="2396736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</a:t>
            </a:r>
          </a:p>
        </p:txBody>
      </p:sp>
      <p:sp>
        <p:nvSpPr>
          <p:cNvPr id="28" name="Скругленный прямоугольник 11">
            <a:extLst>
              <a:ext uri="{FF2B5EF4-FFF2-40B4-BE49-F238E27FC236}">
                <a16:creationId xmlns:a16="http://schemas.microsoft.com/office/drawing/2014/main" id="{C9A7EDB1-23E8-374F-039A-55037D3F8C24}"/>
              </a:ext>
            </a:extLst>
          </p:cNvPr>
          <p:cNvSpPr/>
          <p:nvPr/>
        </p:nvSpPr>
        <p:spPr>
          <a:xfrm>
            <a:off x="4807469" y="2392786"/>
            <a:ext cx="1584174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9" name="Скругленный прямоугольник 11">
            <a:extLst>
              <a:ext uri="{FF2B5EF4-FFF2-40B4-BE49-F238E27FC236}">
                <a16:creationId xmlns:a16="http://schemas.microsoft.com/office/drawing/2014/main" id="{58670804-DB6E-2C0A-89C5-23936FDD8821}"/>
              </a:ext>
            </a:extLst>
          </p:cNvPr>
          <p:cNvSpPr/>
          <p:nvPr/>
        </p:nvSpPr>
        <p:spPr>
          <a:xfrm>
            <a:off x="7669320" y="2378316"/>
            <a:ext cx="1371639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0" name="Скругленный прямоугольник 11">
            <a:extLst>
              <a:ext uri="{FF2B5EF4-FFF2-40B4-BE49-F238E27FC236}">
                <a16:creationId xmlns:a16="http://schemas.microsoft.com/office/drawing/2014/main" id="{FDD1002D-2EC2-F6E5-5A40-ECA6A4924C79}"/>
              </a:ext>
            </a:extLst>
          </p:cNvPr>
          <p:cNvSpPr/>
          <p:nvPr/>
        </p:nvSpPr>
        <p:spPr>
          <a:xfrm>
            <a:off x="6473205" y="2385139"/>
            <a:ext cx="1115746" cy="176777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1" name="Скругленный прямоугольник 40">
            <a:extLst>
              <a:ext uri="{FF2B5EF4-FFF2-40B4-BE49-F238E27FC236}">
                <a16:creationId xmlns:a16="http://schemas.microsoft.com/office/drawing/2014/main" id="{9474909F-FBE4-C60A-2711-A119BA6D13F9}"/>
              </a:ext>
            </a:extLst>
          </p:cNvPr>
          <p:cNvSpPr/>
          <p:nvPr/>
        </p:nvSpPr>
        <p:spPr>
          <a:xfrm>
            <a:off x="107503" y="2624003"/>
            <a:ext cx="1752508" cy="17661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№6</a:t>
            </a:r>
          </a:p>
        </p:txBody>
      </p:sp>
      <p:sp>
        <p:nvSpPr>
          <p:cNvPr id="32" name="Скругленный прямоугольник 11">
            <a:extLst>
              <a:ext uri="{FF2B5EF4-FFF2-40B4-BE49-F238E27FC236}">
                <a16:creationId xmlns:a16="http://schemas.microsoft.com/office/drawing/2014/main" id="{75D28A83-CDA7-8DC4-EC2C-3C74E01B8928}"/>
              </a:ext>
            </a:extLst>
          </p:cNvPr>
          <p:cNvSpPr/>
          <p:nvPr/>
        </p:nvSpPr>
        <p:spPr>
          <a:xfrm>
            <a:off x="1976385" y="2616035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3" name="Скругленный прямоугольник 11">
            <a:extLst>
              <a:ext uri="{FF2B5EF4-FFF2-40B4-BE49-F238E27FC236}">
                <a16:creationId xmlns:a16="http://schemas.microsoft.com/office/drawing/2014/main" id="{D253FB72-DBBA-5D75-CB8D-C5188A39917B}"/>
              </a:ext>
            </a:extLst>
          </p:cNvPr>
          <p:cNvSpPr/>
          <p:nvPr/>
        </p:nvSpPr>
        <p:spPr>
          <a:xfrm>
            <a:off x="3389911" y="2603016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</a:t>
            </a:r>
          </a:p>
        </p:txBody>
      </p:sp>
      <p:sp>
        <p:nvSpPr>
          <p:cNvPr id="34" name="Скругленный прямоугольник 11">
            <a:extLst>
              <a:ext uri="{FF2B5EF4-FFF2-40B4-BE49-F238E27FC236}">
                <a16:creationId xmlns:a16="http://schemas.microsoft.com/office/drawing/2014/main" id="{A15FEC93-E146-C6F1-4A35-B4846C878FEF}"/>
              </a:ext>
            </a:extLst>
          </p:cNvPr>
          <p:cNvSpPr/>
          <p:nvPr/>
        </p:nvSpPr>
        <p:spPr>
          <a:xfrm>
            <a:off x="4807469" y="2599066"/>
            <a:ext cx="1584174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7" name="Скругленный прямоугольник 11">
            <a:extLst>
              <a:ext uri="{FF2B5EF4-FFF2-40B4-BE49-F238E27FC236}">
                <a16:creationId xmlns:a16="http://schemas.microsoft.com/office/drawing/2014/main" id="{C6AD5752-68FF-3DB0-9D33-5CF33771BD16}"/>
              </a:ext>
            </a:extLst>
          </p:cNvPr>
          <p:cNvSpPr/>
          <p:nvPr/>
        </p:nvSpPr>
        <p:spPr>
          <a:xfrm>
            <a:off x="7669320" y="2584596"/>
            <a:ext cx="1371639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9" name="Скругленный прямоугольник 11">
            <a:extLst>
              <a:ext uri="{FF2B5EF4-FFF2-40B4-BE49-F238E27FC236}">
                <a16:creationId xmlns:a16="http://schemas.microsoft.com/office/drawing/2014/main" id="{77012C24-27F2-5C88-2C6C-A83133A9E1FE}"/>
              </a:ext>
            </a:extLst>
          </p:cNvPr>
          <p:cNvSpPr/>
          <p:nvPr/>
        </p:nvSpPr>
        <p:spPr>
          <a:xfrm>
            <a:off x="6473205" y="2591419"/>
            <a:ext cx="1115746" cy="176777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4" name="Скругленный прямоугольник 40">
            <a:extLst>
              <a:ext uri="{FF2B5EF4-FFF2-40B4-BE49-F238E27FC236}">
                <a16:creationId xmlns:a16="http://schemas.microsoft.com/office/drawing/2014/main" id="{CB58022B-D25F-F3A4-D65D-D9D10678E05A}"/>
              </a:ext>
            </a:extLst>
          </p:cNvPr>
          <p:cNvSpPr/>
          <p:nvPr/>
        </p:nvSpPr>
        <p:spPr>
          <a:xfrm>
            <a:off x="107503" y="2821964"/>
            <a:ext cx="1752508" cy="17661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№7</a:t>
            </a:r>
          </a:p>
        </p:txBody>
      </p:sp>
      <p:sp>
        <p:nvSpPr>
          <p:cNvPr id="48" name="Скругленный прямоугольник 11">
            <a:extLst>
              <a:ext uri="{FF2B5EF4-FFF2-40B4-BE49-F238E27FC236}">
                <a16:creationId xmlns:a16="http://schemas.microsoft.com/office/drawing/2014/main" id="{A5327E93-636B-D20E-E3AA-03763A25B0A3}"/>
              </a:ext>
            </a:extLst>
          </p:cNvPr>
          <p:cNvSpPr/>
          <p:nvPr/>
        </p:nvSpPr>
        <p:spPr>
          <a:xfrm>
            <a:off x="1976385" y="2813996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1" name="Скругленный прямоугольник 11">
            <a:extLst>
              <a:ext uri="{FF2B5EF4-FFF2-40B4-BE49-F238E27FC236}">
                <a16:creationId xmlns:a16="http://schemas.microsoft.com/office/drawing/2014/main" id="{C032F61A-F19E-8E12-431F-4B98CB9D5C23}"/>
              </a:ext>
            </a:extLst>
          </p:cNvPr>
          <p:cNvSpPr/>
          <p:nvPr/>
        </p:nvSpPr>
        <p:spPr>
          <a:xfrm>
            <a:off x="3389911" y="2800977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</a:t>
            </a:r>
          </a:p>
        </p:txBody>
      </p:sp>
      <p:sp>
        <p:nvSpPr>
          <p:cNvPr id="54" name="Скругленный прямоугольник 11">
            <a:extLst>
              <a:ext uri="{FF2B5EF4-FFF2-40B4-BE49-F238E27FC236}">
                <a16:creationId xmlns:a16="http://schemas.microsoft.com/office/drawing/2014/main" id="{731D600F-8E74-46C8-84B1-DB25B4569DA3}"/>
              </a:ext>
            </a:extLst>
          </p:cNvPr>
          <p:cNvSpPr/>
          <p:nvPr/>
        </p:nvSpPr>
        <p:spPr>
          <a:xfrm>
            <a:off x="4807469" y="2797027"/>
            <a:ext cx="1584174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7" name="Скругленный прямоугольник 11">
            <a:extLst>
              <a:ext uri="{FF2B5EF4-FFF2-40B4-BE49-F238E27FC236}">
                <a16:creationId xmlns:a16="http://schemas.microsoft.com/office/drawing/2014/main" id="{11DE3780-E221-3938-0C0F-4F1E7F10163A}"/>
              </a:ext>
            </a:extLst>
          </p:cNvPr>
          <p:cNvSpPr/>
          <p:nvPr/>
        </p:nvSpPr>
        <p:spPr>
          <a:xfrm>
            <a:off x="7669320" y="2782557"/>
            <a:ext cx="1371639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60" name="Скругленный прямоугольник 11">
            <a:extLst>
              <a:ext uri="{FF2B5EF4-FFF2-40B4-BE49-F238E27FC236}">
                <a16:creationId xmlns:a16="http://schemas.microsoft.com/office/drawing/2014/main" id="{074278D3-D93B-F455-9063-6237B46BD80A}"/>
              </a:ext>
            </a:extLst>
          </p:cNvPr>
          <p:cNvSpPr/>
          <p:nvPr/>
        </p:nvSpPr>
        <p:spPr>
          <a:xfrm>
            <a:off x="6473205" y="2789380"/>
            <a:ext cx="1115746" cy="176777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65" name="Скругленный прямоугольник 40">
            <a:extLst>
              <a:ext uri="{FF2B5EF4-FFF2-40B4-BE49-F238E27FC236}">
                <a16:creationId xmlns:a16="http://schemas.microsoft.com/office/drawing/2014/main" id="{1EB14239-38BF-9A5B-0764-BD990E1431C7}"/>
              </a:ext>
            </a:extLst>
          </p:cNvPr>
          <p:cNvSpPr/>
          <p:nvPr/>
        </p:nvSpPr>
        <p:spPr>
          <a:xfrm>
            <a:off x="107503" y="3011759"/>
            <a:ext cx="1752508" cy="17661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№8</a:t>
            </a:r>
          </a:p>
        </p:txBody>
      </p:sp>
      <p:sp>
        <p:nvSpPr>
          <p:cNvPr id="69" name="Скругленный прямоугольник 11">
            <a:extLst>
              <a:ext uri="{FF2B5EF4-FFF2-40B4-BE49-F238E27FC236}">
                <a16:creationId xmlns:a16="http://schemas.microsoft.com/office/drawing/2014/main" id="{36C3D106-EEE6-1D78-5B0C-ED9AABFAF834}"/>
              </a:ext>
            </a:extLst>
          </p:cNvPr>
          <p:cNvSpPr/>
          <p:nvPr/>
        </p:nvSpPr>
        <p:spPr>
          <a:xfrm>
            <a:off x="1976385" y="3003791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71" name="Скругленный прямоугольник 11">
            <a:extLst>
              <a:ext uri="{FF2B5EF4-FFF2-40B4-BE49-F238E27FC236}">
                <a16:creationId xmlns:a16="http://schemas.microsoft.com/office/drawing/2014/main" id="{040A4105-153A-A20D-D766-E12B9A5ED5F5}"/>
              </a:ext>
            </a:extLst>
          </p:cNvPr>
          <p:cNvSpPr/>
          <p:nvPr/>
        </p:nvSpPr>
        <p:spPr>
          <a:xfrm>
            <a:off x="3389911" y="2990772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</a:p>
        </p:txBody>
      </p:sp>
      <p:sp>
        <p:nvSpPr>
          <p:cNvPr id="75" name="Скругленный прямоугольник 11">
            <a:extLst>
              <a:ext uri="{FF2B5EF4-FFF2-40B4-BE49-F238E27FC236}">
                <a16:creationId xmlns:a16="http://schemas.microsoft.com/office/drawing/2014/main" id="{8B1C03E4-0755-995B-256D-501337B7F090}"/>
              </a:ext>
            </a:extLst>
          </p:cNvPr>
          <p:cNvSpPr/>
          <p:nvPr/>
        </p:nvSpPr>
        <p:spPr>
          <a:xfrm>
            <a:off x="4807469" y="2986822"/>
            <a:ext cx="1584174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</a:t>
            </a:r>
          </a:p>
        </p:txBody>
      </p:sp>
      <p:sp>
        <p:nvSpPr>
          <p:cNvPr id="77" name="Скругленный прямоугольник 11">
            <a:extLst>
              <a:ext uri="{FF2B5EF4-FFF2-40B4-BE49-F238E27FC236}">
                <a16:creationId xmlns:a16="http://schemas.microsoft.com/office/drawing/2014/main" id="{283A3C5F-A3ED-46FE-4455-DF8B0D7AE214}"/>
              </a:ext>
            </a:extLst>
          </p:cNvPr>
          <p:cNvSpPr/>
          <p:nvPr/>
        </p:nvSpPr>
        <p:spPr>
          <a:xfrm>
            <a:off x="7669320" y="2972352"/>
            <a:ext cx="1371639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79" name="Скругленный прямоугольник 11">
            <a:extLst>
              <a:ext uri="{FF2B5EF4-FFF2-40B4-BE49-F238E27FC236}">
                <a16:creationId xmlns:a16="http://schemas.microsoft.com/office/drawing/2014/main" id="{EC948189-CA3E-0C1C-D875-5360BC37DCB7}"/>
              </a:ext>
            </a:extLst>
          </p:cNvPr>
          <p:cNvSpPr/>
          <p:nvPr/>
        </p:nvSpPr>
        <p:spPr>
          <a:xfrm>
            <a:off x="6473205" y="2979175"/>
            <a:ext cx="1115746" cy="176777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89" name="Скругленный прямоугольник 40">
            <a:extLst>
              <a:ext uri="{FF2B5EF4-FFF2-40B4-BE49-F238E27FC236}">
                <a16:creationId xmlns:a16="http://schemas.microsoft.com/office/drawing/2014/main" id="{5937DAAE-5700-B756-001D-F4B4391B4502}"/>
              </a:ext>
            </a:extLst>
          </p:cNvPr>
          <p:cNvSpPr/>
          <p:nvPr/>
        </p:nvSpPr>
        <p:spPr>
          <a:xfrm>
            <a:off x="107503" y="3219194"/>
            <a:ext cx="1752508" cy="17661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№21</a:t>
            </a:r>
          </a:p>
        </p:txBody>
      </p:sp>
      <p:sp>
        <p:nvSpPr>
          <p:cNvPr id="91" name="Скругленный прямоугольник 11">
            <a:extLst>
              <a:ext uri="{FF2B5EF4-FFF2-40B4-BE49-F238E27FC236}">
                <a16:creationId xmlns:a16="http://schemas.microsoft.com/office/drawing/2014/main" id="{15592FD0-5FB9-DD70-43C0-E22C28A2A1ED}"/>
              </a:ext>
            </a:extLst>
          </p:cNvPr>
          <p:cNvSpPr/>
          <p:nvPr/>
        </p:nvSpPr>
        <p:spPr>
          <a:xfrm>
            <a:off x="1976385" y="3211226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93" name="Скругленный прямоугольник 11">
            <a:extLst>
              <a:ext uri="{FF2B5EF4-FFF2-40B4-BE49-F238E27FC236}">
                <a16:creationId xmlns:a16="http://schemas.microsoft.com/office/drawing/2014/main" id="{151EECD6-2FB0-D4F1-8717-B5351A2E06CF}"/>
              </a:ext>
            </a:extLst>
          </p:cNvPr>
          <p:cNvSpPr/>
          <p:nvPr/>
        </p:nvSpPr>
        <p:spPr>
          <a:xfrm>
            <a:off x="3389911" y="3198207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</a:t>
            </a:r>
          </a:p>
        </p:txBody>
      </p:sp>
      <p:sp>
        <p:nvSpPr>
          <p:cNvPr id="97" name="Скругленный прямоугольник 11">
            <a:extLst>
              <a:ext uri="{FF2B5EF4-FFF2-40B4-BE49-F238E27FC236}">
                <a16:creationId xmlns:a16="http://schemas.microsoft.com/office/drawing/2014/main" id="{B96F2C52-BD3D-44BD-983D-AD5342B78E14}"/>
              </a:ext>
            </a:extLst>
          </p:cNvPr>
          <p:cNvSpPr/>
          <p:nvPr/>
        </p:nvSpPr>
        <p:spPr>
          <a:xfrm>
            <a:off x="4807469" y="3194257"/>
            <a:ext cx="1584174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99" name="Скругленный прямоугольник 11">
            <a:extLst>
              <a:ext uri="{FF2B5EF4-FFF2-40B4-BE49-F238E27FC236}">
                <a16:creationId xmlns:a16="http://schemas.microsoft.com/office/drawing/2014/main" id="{F1A5F268-2AD1-3B4D-B17A-3A440AC4FB28}"/>
              </a:ext>
            </a:extLst>
          </p:cNvPr>
          <p:cNvSpPr/>
          <p:nvPr/>
        </p:nvSpPr>
        <p:spPr>
          <a:xfrm>
            <a:off x="7669320" y="3179787"/>
            <a:ext cx="1371639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01" name="Скругленный прямоугольник 11">
            <a:extLst>
              <a:ext uri="{FF2B5EF4-FFF2-40B4-BE49-F238E27FC236}">
                <a16:creationId xmlns:a16="http://schemas.microsoft.com/office/drawing/2014/main" id="{F2D51DC9-4BB4-6933-CE26-7463EC32C2A9}"/>
              </a:ext>
            </a:extLst>
          </p:cNvPr>
          <p:cNvSpPr/>
          <p:nvPr/>
        </p:nvSpPr>
        <p:spPr>
          <a:xfrm>
            <a:off x="6473205" y="3186610"/>
            <a:ext cx="1115746" cy="176777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05" name="Скругленный прямоугольник 40">
            <a:extLst>
              <a:ext uri="{FF2B5EF4-FFF2-40B4-BE49-F238E27FC236}">
                <a16:creationId xmlns:a16="http://schemas.microsoft.com/office/drawing/2014/main" id="{2267EDE4-F987-B194-BFE3-BFAB507631B6}"/>
              </a:ext>
            </a:extLst>
          </p:cNvPr>
          <p:cNvSpPr/>
          <p:nvPr/>
        </p:nvSpPr>
        <p:spPr>
          <a:xfrm>
            <a:off x="107503" y="3420954"/>
            <a:ext cx="1752508" cy="17661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№22</a:t>
            </a:r>
          </a:p>
        </p:txBody>
      </p:sp>
      <p:sp>
        <p:nvSpPr>
          <p:cNvPr id="107" name="Скругленный прямоугольник 11">
            <a:extLst>
              <a:ext uri="{FF2B5EF4-FFF2-40B4-BE49-F238E27FC236}">
                <a16:creationId xmlns:a16="http://schemas.microsoft.com/office/drawing/2014/main" id="{6F5D47B1-9601-A6A2-1694-EDAD512B45DC}"/>
              </a:ext>
            </a:extLst>
          </p:cNvPr>
          <p:cNvSpPr/>
          <p:nvPr/>
        </p:nvSpPr>
        <p:spPr>
          <a:xfrm>
            <a:off x="1976385" y="3412986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08" name="Скругленный прямоугольник 11">
            <a:extLst>
              <a:ext uri="{FF2B5EF4-FFF2-40B4-BE49-F238E27FC236}">
                <a16:creationId xmlns:a16="http://schemas.microsoft.com/office/drawing/2014/main" id="{2BF4CB31-856E-C424-A2F3-270F16BAF2C4}"/>
              </a:ext>
            </a:extLst>
          </p:cNvPr>
          <p:cNvSpPr/>
          <p:nvPr/>
        </p:nvSpPr>
        <p:spPr>
          <a:xfrm>
            <a:off x="3389911" y="3399967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1,8</a:t>
            </a:r>
          </a:p>
        </p:txBody>
      </p:sp>
      <p:sp>
        <p:nvSpPr>
          <p:cNvPr id="109" name="Скругленный прямоугольник 11">
            <a:extLst>
              <a:ext uri="{FF2B5EF4-FFF2-40B4-BE49-F238E27FC236}">
                <a16:creationId xmlns:a16="http://schemas.microsoft.com/office/drawing/2014/main" id="{E1534C51-DB1B-9D76-22E3-AE9D0A4DA24B}"/>
              </a:ext>
            </a:extLst>
          </p:cNvPr>
          <p:cNvSpPr/>
          <p:nvPr/>
        </p:nvSpPr>
        <p:spPr>
          <a:xfrm>
            <a:off x="4807469" y="3396017"/>
            <a:ext cx="1584174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10" name="Скругленный прямоугольник 11">
            <a:extLst>
              <a:ext uri="{FF2B5EF4-FFF2-40B4-BE49-F238E27FC236}">
                <a16:creationId xmlns:a16="http://schemas.microsoft.com/office/drawing/2014/main" id="{C351567F-D58B-5069-979D-D457A1AE7E91}"/>
              </a:ext>
            </a:extLst>
          </p:cNvPr>
          <p:cNvSpPr/>
          <p:nvPr/>
        </p:nvSpPr>
        <p:spPr>
          <a:xfrm>
            <a:off x="7669320" y="3381547"/>
            <a:ext cx="1371639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11" name="Скругленный прямоугольник 11">
            <a:extLst>
              <a:ext uri="{FF2B5EF4-FFF2-40B4-BE49-F238E27FC236}">
                <a16:creationId xmlns:a16="http://schemas.microsoft.com/office/drawing/2014/main" id="{8EE3A177-E228-0B3E-BE11-23A8BD774EB5}"/>
              </a:ext>
            </a:extLst>
          </p:cNvPr>
          <p:cNvSpPr/>
          <p:nvPr/>
        </p:nvSpPr>
        <p:spPr>
          <a:xfrm>
            <a:off x="6473205" y="3388370"/>
            <a:ext cx="1115746" cy="176777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12" name="Скругленный прямоугольник 40">
            <a:extLst>
              <a:ext uri="{FF2B5EF4-FFF2-40B4-BE49-F238E27FC236}">
                <a16:creationId xmlns:a16="http://schemas.microsoft.com/office/drawing/2014/main" id="{560FA19E-FD51-EA7C-5934-203EE06907D1}"/>
              </a:ext>
            </a:extLst>
          </p:cNvPr>
          <p:cNvSpPr/>
          <p:nvPr/>
        </p:nvSpPr>
        <p:spPr>
          <a:xfrm>
            <a:off x="107503" y="3626121"/>
            <a:ext cx="1752508" cy="17661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№23</a:t>
            </a:r>
          </a:p>
        </p:txBody>
      </p:sp>
      <p:sp>
        <p:nvSpPr>
          <p:cNvPr id="113" name="Скругленный прямоугольник 11">
            <a:extLst>
              <a:ext uri="{FF2B5EF4-FFF2-40B4-BE49-F238E27FC236}">
                <a16:creationId xmlns:a16="http://schemas.microsoft.com/office/drawing/2014/main" id="{C057A813-EC6B-CABF-F207-E8F28AD1E2D2}"/>
              </a:ext>
            </a:extLst>
          </p:cNvPr>
          <p:cNvSpPr/>
          <p:nvPr/>
        </p:nvSpPr>
        <p:spPr>
          <a:xfrm>
            <a:off x="1976385" y="3618153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14" name="Скругленный прямоугольник 11">
            <a:extLst>
              <a:ext uri="{FF2B5EF4-FFF2-40B4-BE49-F238E27FC236}">
                <a16:creationId xmlns:a16="http://schemas.microsoft.com/office/drawing/2014/main" id="{07FF2B4E-640E-8D79-6675-66EAD7D716AB}"/>
              </a:ext>
            </a:extLst>
          </p:cNvPr>
          <p:cNvSpPr/>
          <p:nvPr/>
        </p:nvSpPr>
        <p:spPr>
          <a:xfrm>
            <a:off x="3389911" y="3605134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</a:t>
            </a:r>
          </a:p>
        </p:txBody>
      </p:sp>
      <p:sp>
        <p:nvSpPr>
          <p:cNvPr id="115" name="Скругленный прямоугольник 11">
            <a:extLst>
              <a:ext uri="{FF2B5EF4-FFF2-40B4-BE49-F238E27FC236}">
                <a16:creationId xmlns:a16="http://schemas.microsoft.com/office/drawing/2014/main" id="{8E924089-6B1D-3956-4B41-FABD2D829D8C}"/>
              </a:ext>
            </a:extLst>
          </p:cNvPr>
          <p:cNvSpPr/>
          <p:nvPr/>
        </p:nvSpPr>
        <p:spPr>
          <a:xfrm>
            <a:off x="4807469" y="3601184"/>
            <a:ext cx="1584174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16" name="Скругленный прямоугольник 11">
            <a:extLst>
              <a:ext uri="{FF2B5EF4-FFF2-40B4-BE49-F238E27FC236}">
                <a16:creationId xmlns:a16="http://schemas.microsoft.com/office/drawing/2014/main" id="{A1319408-B967-5FB6-CF01-8ABD24311740}"/>
              </a:ext>
            </a:extLst>
          </p:cNvPr>
          <p:cNvSpPr/>
          <p:nvPr/>
        </p:nvSpPr>
        <p:spPr>
          <a:xfrm>
            <a:off x="7669320" y="3586714"/>
            <a:ext cx="1371639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17" name="Скругленный прямоугольник 11">
            <a:extLst>
              <a:ext uri="{FF2B5EF4-FFF2-40B4-BE49-F238E27FC236}">
                <a16:creationId xmlns:a16="http://schemas.microsoft.com/office/drawing/2014/main" id="{8DEE6C23-A836-51D1-A3C7-3E4691C6C872}"/>
              </a:ext>
            </a:extLst>
          </p:cNvPr>
          <p:cNvSpPr/>
          <p:nvPr/>
        </p:nvSpPr>
        <p:spPr>
          <a:xfrm>
            <a:off x="6473205" y="3593537"/>
            <a:ext cx="1115746" cy="176777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18" name="Скругленный прямоугольник 40">
            <a:extLst>
              <a:ext uri="{FF2B5EF4-FFF2-40B4-BE49-F238E27FC236}">
                <a16:creationId xmlns:a16="http://schemas.microsoft.com/office/drawing/2014/main" id="{0497BA59-6288-5056-194B-16592B8D7F4F}"/>
              </a:ext>
            </a:extLst>
          </p:cNvPr>
          <p:cNvSpPr/>
          <p:nvPr/>
        </p:nvSpPr>
        <p:spPr>
          <a:xfrm>
            <a:off x="107503" y="3828326"/>
            <a:ext cx="1752508" cy="17661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№26</a:t>
            </a:r>
          </a:p>
        </p:txBody>
      </p:sp>
      <p:sp>
        <p:nvSpPr>
          <p:cNvPr id="119" name="Скругленный прямоугольник 11">
            <a:extLst>
              <a:ext uri="{FF2B5EF4-FFF2-40B4-BE49-F238E27FC236}">
                <a16:creationId xmlns:a16="http://schemas.microsoft.com/office/drawing/2014/main" id="{E644CC2C-90EF-FDF4-708A-832465014413}"/>
              </a:ext>
            </a:extLst>
          </p:cNvPr>
          <p:cNvSpPr/>
          <p:nvPr/>
        </p:nvSpPr>
        <p:spPr>
          <a:xfrm>
            <a:off x="1976385" y="3820358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2,4</a:t>
            </a:r>
          </a:p>
        </p:txBody>
      </p:sp>
      <p:sp>
        <p:nvSpPr>
          <p:cNvPr id="120" name="Скругленный прямоугольник 11">
            <a:extLst>
              <a:ext uri="{FF2B5EF4-FFF2-40B4-BE49-F238E27FC236}">
                <a16:creationId xmlns:a16="http://schemas.microsoft.com/office/drawing/2014/main" id="{B4CF6493-BBDA-C74A-4B9E-3B5456C247DF}"/>
              </a:ext>
            </a:extLst>
          </p:cNvPr>
          <p:cNvSpPr/>
          <p:nvPr/>
        </p:nvSpPr>
        <p:spPr>
          <a:xfrm>
            <a:off x="3389911" y="3807339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</a:t>
            </a:r>
          </a:p>
        </p:txBody>
      </p:sp>
      <p:sp>
        <p:nvSpPr>
          <p:cNvPr id="121" name="Скругленный прямоугольник 11">
            <a:extLst>
              <a:ext uri="{FF2B5EF4-FFF2-40B4-BE49-F238E27FC236}">
                <a16:creationId xmlns:a16="http://schemas.microsoft.com/office/drawing/2014/main" id="{B0EE8439-CA9D-43EB-F092-08252B3069D1}"/>
              </a:ext>
            </a:extLst>
          </p:cNvPr>
          <p:cNvSpPr/>
          <p:nvPr/>
        </p:nvSpPr>
        <p:spPr>
          <a:xfrm>
            <a:off x="4807469" y="3803389"/>
            <a:ext cx="1584174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23" name="Скругленный прямоугольник 11">
            <a:extLst>
              <a:ext uri="{FF2B5EF4-FFF2-40B4-BE49-F238E27FC236}">
                <a16:creationId xmlns:a16="http://schemas.microsoft.com/office/drawing/2014/main" id="{B3069EE2-0D02-0ADE-0B3B-3394D9EFFCE0}"/>
              </a:ext>
            </a:extLst>
          </p:cNvPr>
          <p:cNvSpPr/>
          <p:nvPr/>
        </p:nvSpPr>
        <p:spPr>
          <a:xfrm>
            <a:off x="7669320" y="3788919"/>
            <a:ext cx="1371639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25" name="Скругленный прямоугольник 11">
            <a:extLst>
              <a:ext uri="{FF2B5EF4-FFF2-40B4-BE49-F238E27FC236}">
                <a16:creationId xmlns:a16="http://schemas.microsoft.com/office/drawing/2014/main" id="{15577752-6909-1B78-A11C-63FD43985F8D}"/>
              </a:ext>
            </a:extLst>
          </p:cNvPr>
          <p:cNvSpPr/>
          <p:nvPr/>
        </p:nvSpPr>
        <p:spPr>
          <a:xfrm>
            <a:off x="6473205" y="3795742"/>
            <a:ext cx="1115746" cy="176777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26" name="Скругленный прямоугольник 40">
            <a:extLst>
              <a:ext uri="{FF2B5EF4-FFF2-40B4-BE49-F238E27FC236}">
                <a16:creationId xmlns:a16="http://schemas.microsoft.com/office/drawing/2014/main" id="{EE0ED48B-EAF5-C6F3-65B3-51EA85F0FA86}"/>
              </a:ext>
            </a:extLst>
          </p:cNvPr>
          <p:cNvSpPr/>
          <p:nvPr/>
        </p:nvSpPr>
        <p:spPr>
          <a:xfrm>
            <a:off x="107503" y="4043563"/>
            <a:ext cx="1752508" cy="17661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№32</a:t>
            </a:r>
          </a:p>
        </p:txBody>
      </p:sp>
      <p:sp>
        <p:nvSpPr>
          <p:cNvPr id="127" name="Скругленный прямоугольник 11">
            <a:extLst>
              <a:ext uri="{FF2B5EF4-FFF2-40B4-BE49-F238E27FC236}">
                <a16:creationId xmlns:a16="http://schemas.microsoft.com/office/drawing/2014/main" id="{B62D2E7F-0478-2798-A76A-8CE24F2ADC6D}"/>
              </a:ext>
            </a:extLst>
          </p:cNvPr>
          <p:cNvSpPr/>
          <p:nvPr/>
        </p:nvSpPr>
        <p:spPr>
          <a:xfrm>
            <a:off x="1976385" y="4035595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</a:t>
            </a:r>
          </a:p>
        </p:txBody>
      </p:sp>
      <p:sp>
        <p:nvSpPr>
          <p:cNvPr id="128" name="Скругленный прямоугольник 11">
            <a:extLst>
              <a:ext uri="{FF2B5EF4-FFF2-40B4-BE49-F238E27FC236}">
                <a16:creationId xmlns:a16="http://schemas.microsoft.com/office/drawing/2014/main" id="{C628BB41-5ECC-4CB5-720A-5F3C42000422}"/>
              </a:ext>
            </a:extLst>
          </p:cNvPr>
          <p:cNvSpPr/>
          <p:nvPr/>
        </p:nvSpPr>
        <p:spPr>
          <a:xfrm>
            <a:off x="3389911" y="4022576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29" name="Скругленный прямоугольник 11">
            <a:extLst>
              <a:ext uri="{FF2B5EF4-FFF2-40B4-BE49-F238E27FC236}">
                <a16:creationId xmlns:a16="http://schemas.microsoft.com/office/drawing/2014/main" id="{09ED2C89-4D73-66BB-B643-1C23BC090BEF}"/>
              </a:ext>
            </a:extLst>
          </p:cNvPr>
          <p:cNvSpPr/>
          <p:nvPr/>
        </p:nvSpPr>
        <p:spPr>
          <a:xfrm>
            <a:off x="4807469" y="4018626"/>
            <a:ext cx="1584174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30" name="Скругленный прямоугольник 11">
            <a:extLst>
              <a:ext uri="{FF2B5EF4-FFF2-40B4-BE49-F238E27FC236}">
                <a16:creationId xmlns:a16="http://schemas.microsoft.com/office/drawing/2014/main" id="{3F206F93-E1EA-C1B0-2450-4B65409E1EE9}"/>
              </a:ext>
            </a:extLst>
          </p:cNvPr>
          <p:cNvSpPr/>
          <p:nvPr/>
        </p:nvSpPr>
        <p:spPr>
          <a:xfrm>
            <a:off x="7669320" y="4004156"/>
            <a:ext cx="1371639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31" name="Скругленный прямоугольник 11">
            <a:extLst>
              <a:ext uri="{FF2B5EF4-FFF2-40B4-BE49-F238E27FC236}">
                <a16:creationId xmlns:a16="http://schemas.microsoft.com/office/drawing/2014/main" id="{1AF4E6DD-DA95-8B58-E399-69425F537835}"/>
              </a:ext>
            </a:extLst>
          </p:cNvPr>
          <p:cNvSpPr/>
          <p:nvPr/>
        </p:nvSpPr>
        <p:spPr>
          <a:xfrm>
            <a:off x="6473205" y="4010979"/>
            <a:ext cx="1115746" cy="176777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38" name="Скругленный прямоугольник 40">
            <a:extLst>
              <a:ext uri="{FF2B5EF4-FFF2-40B4-BE49-F238E27FC236}">
                <a16:creationId xmlns:a16="http://schemas.microsoft.com/office/drawing/2014/main" id="{41F1093D-D426-F594-0980-06A36D62D12C}"/>
              </a:ext>
            </a:extLst>
          </p:cNvPr>
          <p:cNvSpPr/>
          <p:nvPr/>
        </p:nvSpPr>
        <p:spPr>
          <a:xfrm>
            <a:off x="107503" y="4247212"/>
            <a:ext cx="1752508" cy="17661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№33</a:t>
            </a:r>
          </a:p>
        </p:txBody>
      </p:sp>
      <p:sp>
        <p:nvSpPr>
          <p:cNvPr id="139" name="Скругленный прямоугольник 11">
            <a:extLst>
              <a:ext uri="{FF2B5EF4-FFF2-40B4-BE49-F238E27FC236}">
                <a16:creationId xmlns:a16="http://schemas.microsoft.com/office/drawing/2014/main" id="{2AE8ECE5-9D25-F819-A74E-C172F8CB49B8}"/>
              </a:ext>
            </a:extLst>
          </p:cNvPr>
          <p:cNvSpPr/>
          <p:nvPr/>
        </p:nvSpPr>
        <p:spPr>
          <a:xfrm>
            <a:off x="1976385" y="4239244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40" name="Скругленный прямоугольник 11">
            <a:extLst>
              <a:ext uri="{FF2B5EF4-FFF2-40B4-BE49-F238E27FC236}">
                <a16:creationId xmlns:a16="http://schemas.microsoft.com/office/drawing/2014/main" id="{CB150978-E61B-1C57-EDC2-E7EB14587627}"/>
              </a:ext>
            </a:extLst>
          </p:cNvPr>
          <p:cNvSpPr/>
          <p:nvPr/>
        </p:nvSpPr>
        <p:spPr>
          <a:xfrm>
            <a:off x="3389911" y="4226225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</a:t>
            </a:r>
          </a:p>
        </p:txBody>
      </p:sp>
      <p:sp>
        <p:nvSpPr>
          <p:cNvPr id="141" name="Скругленный прямоугольник 11">
            <a:extLst>
              <a:ext uri="{FF2B5EF4-FFF2-40B4-BE49-F238E27FC236}">
                <a16:creationId xmlns:a16="http://schemas.microsoft.com/office/drawing/2014/main" id="{AC6995EF-A727-5F32-A578-E329FD1416C4}"/>
              </a:ext>
            </a:extLst>
          </p:cNvPr>
          <p:cNvSpPr/>
          <p:nvPr/>
        </p:nvSpPr>
        <p:spPr>
          <a:xfrm>
            <a:off x="4807469" y="4222275"/>
            <a:ext cx="1584174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42" name="Скругленный прямоугольник 11">
            <a:extLst>
              <a:ext uri="{FF2B5EF4-FFF2-40B4-BE49-F238E27FC236}">
                <a16:creationId xmlns:a16="http://schemas.microsoft.com/office/drawing/2014/main" id="{E926F6BE-8081-D5F2-4BEA-78A8C3C926D4}"/>
              </a:ext>
            </a:extLst>
          </p:cNvPr>
          <p:cNvSpPr/>
          <p:nvPr/>
        </p:nvSpPr>
        <p:spPr>
          <a:xfrm>
            <a:off x="7669320" y="4207805"/>
            <a:ext cx="1371639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43" name="Скругленный прямоугольник 11">
            <a:extLst>
              <a:ext uri="{FF2B5EF4-FFF2-40B4-BE49-F238E27FC236}">
                <a16:creationId xmlns:a16="http://schemas.microsoft.com/office/drawing/2014/main" id="{CF7DF29D-B8D3-567E-616E-775F8AA2989A}"/>
              </a:ext>
            </a:extLst>
          </p:cNvPr>
          <p:cNvSpPr/>
          <p:nvPr/>
        </p:nvSpPr>
        <p:spPr>
          <a:xfrm>
            <a:off x="6473205" y="4214628"/>
            <a:ext cx="1115746" cy="176777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44" name="Скругленный прямоугольник 40">
            <a:extLst>
              <a:ext uri="{FF2B5EF4-FFF2-40B4-BE49-F238E27FC236}">
                <a16:creationId xmlns:a16="http://schemas.microsoft.com/office/drawing/2014/main" id="{506FA119-9317-E5F4-13FD-24207DC15410}"/>
              </a:ext>
            </a:extLst>
          </p:cNvPr>
          <p:cNvSpPr/>
          <p:nvPr/>
        </p:nvSpPr>
        <p:spPr>
          <a:xfrm>
            <a:off x="107503" y="4450861"/>
            <a:ext cx="1752508" cy="17661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№34</a:t>
            </a:r>
          </a:p>
        </p:txBody>
      </p:sp>
      <p:sp>
        <p:nvSpPr>
          <p:cNvPr id="145" name="Скругленный прямоугольник 11">
            <a:extLst>
              <a:ext uri="{FF2B5EF4-FFF2-40B4-BE49-F238E27FC236}">
                <a16:creationId xmlns:a16="http://schemas.microsoft.com/office/drawing/2014/main" id="{10AF90EB-AD3B-ECF9-51E3-49669CF8A798}"/>
              </a:ext>
            </a:extLst>
          </p:cNvPr>
          <p:cNvSpPr/>
          <p:nvPr/>
        </p:nvSpPr>
        <p:spPr>
          <a:xfrm>
            <a:off x="1976385" y="4442893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46" name="Скругленный прямоугольник 11">
            <a:extLst>
              <a:ext uri="{FF2B5EF4-FFF2-40B4-BE49-F238E27FC236}">
                <a16:creationId xmlns:a16="http://schemas.microsoft.com/office/drawing/2014/main" id="{B4A67554-5FDF-D299-9DE1-429A38C569E2}"/>
              </a:ext>
            </a:extLst>
          </p:cNvPr>
          <p:cNvSpPr/>
          <p:nvPr/>
        </p:nvSpPr>
        <p:spPr>
          <a:xfrm>
            <a:off x="3389911" y="4429874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</a:t>
            </a:r>
          </a:p>
        </p:txBody>
      </p:sp>
      <p:sp>
        <p:nvSpPr>
          <p:cNvPr id="147" name="Скругленный прямоугольник 11">
            <a:extLst>
              <a:ext uri="{FF2B5EF4-FFF2-40B4-BE49-F238E27FC236}">
                <a16:creationId xmlns:a16="http://schemas.microsoft.com/office/drawing/2014/main" id="{12CB1F0E-C1E3-87FC-BC0A-79029D9421BB}"/>
              </a:ext>
            </a:extLst>
          </p:cNvPr>
          <p:cNvSpPr/>
          <p:nvPr/>
        </p:nvSpPr>
        <p:spPr>
          <a:xfrm>
            <a:off x="4807469" y="4425924"/>
            <a:ext cx="1584174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48" name="Скругленный прямоугольник 11">
            <a:extLst>
              <a:ext uri="{FF2B5EF4-FFF2-40B4-BE49-F238E27FC236}">
                <a16:creationId xmlns:a16="http://schemas.microsoft.com/office/drawing/2014/main" id="{C6D651F9-4878-3D4D-6619-1472E9F4C674}"/>
              </a:ext>
            </a:extLst>
          </p:cNvPr>
          <p:cNvSpPr/>
          <p:nvPr/>
        </p:nvSpPr>
        <p:spPr>
          <a:xfrm>
            <a:off x="7669320" y="4411454"/>
            <a:ext cx="1371639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49" name="Скругленный прямоугольник 11">
            <a:extLst>
              <a:ext uri="{FF2B5EF4-FFF2-40B4-BE49-F238E27FC236}">
                <a16:creationId xmlns:a16="http://schemas.microsoft.com/office/drawing/2014/main" id="{CCB6CC98-0636-D37C-E81C-ACF1A1CDD9C0}"/>
              </a:ext>
            </a:extLst>
          </p:cNvPr>
          <p:cNvSpPr/>
          <p:nvPr/>
        </p:nvSpPr>
        <p:spPr>
          <a:xfrm>
            <a:off x="6473205" y="4418277"/>
            <a:ext cx="1115746" cy="176777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50" name="Скругленный прямоугольник 40">
            <a:extLst>
              <a:ext uri="{FF2B5EF4-FFF2-40B4-BE49-F238E27FC236}">
                <a16:creationId xmlns:a16="http://schemas.microsoft.com/office/drawing/2014/main" id="{A2F4F0AE-774F-253F-5A4D-D8DCA25C24F7}"/>
              </a:ext>
            </a:extLst>
          </p:cNvPr>
          <p:cNvSpPr/>
          <p:nvPr/>
        </p:nvSpPr>
        <p:spPr>
          <a:xfrm>
            <a:off x="107503" y="4664116"/>
            <a:ext cx="1752508" cy="17661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№35</a:t>
            </a:r>
          </a:p>
        </p:txBody>
      </p:sp>
      <p:sp>
        <p:nvSpPr>
          <p:cNvPr id="151" name="Скругленный прямоугольник 11">
            <a:extLst>
              <a:ext uri="{FF2B5EF4-FFF2-40B4-BE49-F238E27FC236}">
                <a16:creationId xmlns:a16="http://schemas.microsoft.com/office/drawing/2014/main" id="{70532BFF-4046-D6C4-E776-334B596FB817}"/>
              </a:ext>
            </a:extLst>
          </p:cNvPr>
          <p:cNvSpPr/>
          <p:nvPr/>
        </p:nvSpPr>
        <p:spPr>
          <a:xfrm>
            <a:off x="1976385" y="4656148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52" name="Скругленный прямоугольник 11">
            <a:extLst>
              <a:ext uri="{FF2B5EF4-FFF2-40B4-BE49-F238E27FC236}">
                <a16:creationId xmlns:a16="http://schemas.microsoft.com/office/drawing/2014/main" id="{0C032E4A-A8D5-DF7B-E147-C6186A1479EF}"/>
              </a:ext>
            </a:extLst>
          </p:cNvPr>
          <p:cNvSpPr/>
          <p:nvPr/>
        </p:nvSpPr>
        <p:spPr>
          <a:xfrm>
            <a:off x="3389911" y="4643129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</a:p>
        </p:txBody>
      </p:sp>
      <p:sp>
        <p:nvSpPr>
          <p:cNvPr id="153" name="Скругленный прямоугольник 11">
            <a:extLst>
              <a:ext uri="{FF2B5EF4-FFF2-40B4-BE49-F238E27FC236}">
                <a16:creationId xmlns:a16="http://schemas.microsoft.com/office/drawing/2014/main" id="{8D005203-0A0B-D8BA-57DB-AF37A896ED75}"/>
              </a:ext>
            </a:extLst>
          </p:cNvPr>
          <p:cNvSpPr/>
          <p:nvPr/>
        </p:nvSpPr>
        <p:spPr>
          <a:xfrm>
            <a:off x="4807469" y="4639179"/>
            <a:ext cx="1584174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/>
            <a:endParaRPr lang="ru-RU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Скругленный прямоугольник 11">
            <a:extLst>
              <a:ext uri="{FF2B5EF4-FFF2-40B4-BE49-F238E27FC236}">
                <a16:creationId xmlns:a16="http://schemas.microsoft.com/office/drawing/2014/main" id="{4F19555E-BC8A-B93B-A7D5-6B5EE6EFD9C5}"/>
              </a:ext>
            </a:extLst>
          </p:cNvPr>
          <p:cNvSpPr/>
          <p:nvPr/>
        </p:nvSpPr>
        <p:spPr>
          <a:xfrm>
            <a:off x="7669320" y="4624709"/>
            <a:ext cx="1371639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55" name="Скругленный прямоугольник 11">
            <a:extLst>
              <a:ext uri="{FF2B5EF4-FFF2-40B4-BE49-F238E27FC236}">
                <a16:creationId xmlns:a16="http://schemas.microsoft.com/office/drawing/2014/main" id="{52E163DC-952E-3406-DD05-8EF4F506C3E0}"/>
              </a:ext>
            </a:extLst>
          </p:cNvPr>
          <p:cNvSpPr/>
          <p:nvPr/>
        </p:nvSpPr>
        <p:spPr>
          <a:xfrm>
            <a:off x="6473205" y="4631532"/>
            <a:ext cx="1115746" cy="176777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56" name="Скругленный прямоугольник 40">
            <a:extLst>
              <a:ext uri="{FF2B5EF4-FFF2-40B4-BE49-F238E27FC236}">
                <a16:creationId xmlns:a16="http://schemas.microsoft.com/office/drawing/2014/main" id="{012969E6-E007-00BD-6AB8-DC72796314FA}"/>
              </a:ext>
            </a:extLst>
          </p:cNvPr>
          <p:cNvSpPr/>
          <p:nvPr/>
        </p:nvSpPr>
        <p:spPr>
          <a:xfrm>
            <a:off x="107503" y="4868793"/>
            <a:ext cx="1752508" cy="17661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№36</a:t>
            </a:r>
          </a:p>
        </p:txBody>
      </p:sp>
      <p:sp>
        <p:nvSpPr>
          <p:cNvPr id="157" name="Скругленный прямоугольник 11">
            <a:extLst>
              <a:ext uri="{FF2B5EF4-FFF2-40B4-BE49-F238E27FC236}">
                <a16:creationId xmlns:a16="http://schemas.microsoft.com/office/drawing/2014/main" id="{4CA2DD67-DD76-4738-6237-177BC9B97ED2}"/>
              </a:ext>
            </a:extLst>
          </p:cNvPr>
          <p:cNvSpPr/>
          <p:nvPr/>
        </p:nvSpPr>
        <p:spPr>
          <a:xfrm>
            <a:off x="1976385" y="4860825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58" name="Скругленный прямоугольник 11">
            <a:extLst>
              <a:ext uri="{FF2B5EF4-FFF2-40B4-BE49-F238E27FC236}">
                <a16:creationId xmlns:a16="http://schemas.microsoft.com/office/drawing/2014/main" id="{E585AF50-476B-A8A6-B689-8A95D7129B91}"/>
              </a:ext>
            </a:extLst>
          </p:cNvPr>
          <p:cNvSpPr/>
          <p:nvPr/>
        </p:nvSpPr>
        <p:spPr>
          <a:xfrm>
            <a:off x="3389911" y="4847806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</a:p>
        </p:txBody>
      </p:sp>
      <p:sp>
        <p:nvSpPr>
          <p:cNvPr id="159" name="Скругленный прямоугольник 11">
            <a:extLst>
              <a:ext uri="{FF2B5EF4-FFF2-40B4-BE49-F238E27FC236}">
                <a16:creationId xmlns:a16="http://schemas.microsoft.com/office/drawing/2014/main" id="{221E525E-013A-3B8D-E424-23211E0A484A}"/>
              </a:ext>
            </a:extLst>
          </p:cNvPr>
          <p:cNvSpPr/>
          <p:nvPr/>
        </p:nvSpPr>
        <p:spPr>
          <a:xfrm>
            <a:off x="4807469" y="4843856"/>
            <a:ext cx="1584174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60" name="Скругленный прямоугольник 11">
            <a:extLst>
              <a:ext uri="{FF2B5EF4-FFF2-40B4-BE49-F238E27FC236}">
                <a16:creationId xmlns:a16="http://schemas.microsoft.com/office/drawing/2014/main" id="{902E1F88-03C7-C1AB-43F0-0A22124FA9A6}"/>
              </a:ext>
            </a:extLst>
          </p:cNvPr>
          <p:cNvSpPr/>
          <p:nvPr/>
        </p:nvSpPr>
        <p:spPr>
          <a:xfrm>
            <a:off x="7669320" y="4829386"/>
            <a:ext cx="1371639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61" name="Скругленный прямоугольник 11">
            <a:extLst>
              <a:ext uri="{FF2B5EF4-FFF2-40B4-BE49-F238E27FC236}">
                <a16:creationId xmlns:a16="http://schemas.microsoft.com/office/drawing/2014/main" id="{734A001F-9AD3-94EC-90CE-AC5B5BD5CBB9}"/>
              </a:ext>
            </a:extLst>
          </p:cNvPr>
          <p:cNvSpPr/>
          <p:nvPr/>
        </p:nvSpPr>
        <p:spPr>
          <a:xfrm>
            <a:off x="6473205" y="4836209"/>
            <a:ext cx="1115746" cy="176777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62" name="Скругленный прямоугольник 40">
            <a:extLst>
              <a:ext uri="{FF2B5EF4-FFF2-40B4-BE49-F238E27FC236}">
                <a16:creationId xmlns:a16="http://schemas.microsoft.com/office/drawing/2014/main" id="{E113E7D2-D9E1-005C-1A62-CDEA075D2518}"/>
              </a:ext>
            </a:extLst>
          </p:cNvPr>
          <p:cNvSpPr/>
          <p:nvPr/>
        </p:nvSpPr>
        <p:spPr>
          <a:xfrm>
            <a:off x="107503" y="5082417"/>
            <a:ext cx="1752508" cy="17661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№37</a:t>
            </a:r>
          </a:p>
        </p:txBody>
      </p:sp>
      <p:sp>
        <p:nvSpPr>
          <p:cNvPr id="163" name="Скругленный прямоугольник 11">
            <a:extLst>
              <a:ext uri="{FF2B5EF4-FFF2-40B4-BE49-F238E27FC236}">
                <a16:creationId xmlns:a16="http://schemas.microsoft.com/office/drawing/2014/main" id="{A34EDCB6-62EE-0C2E-65EF-9E37CAF9F6AD}"/>
              </a:ext>
            </a:extLst>
          </p:cNvPr>
          <p:cNvSpPr/>
          <p:nvPr/>
        </p:nvSpPr>
        <p:spPr>
          <a:xfrm>
            <a:off x="1976385" y="5074449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0,01</a:t>
            </a:r>
          </a:p>
        </p:txBody>
      </p:sp>
      <p:sp>
        <p:nvSpPr>
          <p:cNvPr id="164" name="Скругленный прямоугольник 11">
            <a:extLst>
              <a:ext uri="{FF2B5EF4-FFF2-40B4-BE49-F238E27FC236}">
                <a16:creationId xmlns:a16="http://schemas.microsoft.com/office/drawing/2014/main" id="{8AB5CE5D-C888-AEDB-E48F-CD3531583A5B}"/>
              </a:ext>
            </a:extLst>
          </p:cNvPr>
          <p:cNvSpPr/>
          <p:nvPr/>
        </p:nvSpPr>
        <p:spPr>
          <a:xfrm>
            <a:off x="3389911" y="5061430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</a:p>
        </p:txBody>
      </p:sp>
      <p:sp>
        <p:nvSpPr>
          <p:cNvPr id="165" name="Скругленный прямоугольник 11">
            <a:extLst>
              <a:ext uri="{FF2B5EF4-FFF2-40B4-BE49-F238E27FC236}">
                <a16:creationId xmlns:a16="http://schemas.microsoft.com/office/drawing/2014/main" id="{952DBD5A-2CFD-33E5-B409-0539D3852726}"/>
              </a:ext>
            </a:extLst>
          </p:cNvPr>
          <p:cNvSpPr/>
          <p:nvPr/>
        </p:nvSpPr>
        <p:spPr>
          <a:xfrm>
            <a:off x="4807469" y="5057480"/>
            <a:ext cx="1584174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66" name="Скругленный прямоугольник 11">
            <a:extLst>
              <a:ext uri="{FF2B5EF4-FFF2-40B4-BE49-F238E27FC236}">
                <a16:creationId xmlns:a16="http://schemas.microsoft.com/office/drawing/2014/main" id="{E67B5CC8-4C7C-5982-5FAF-FE6EF8C370CA}"/>
              </a:ext>
            </a:extLst>
          </p:cNvPr>
          <p:cNvSpPr/>
          <p:nvPr/>
        </p:nvSpPr>
        <p:spPr>
          <a:xfrm>
            <a:off x="7669320" y="5043010"/>
            <a:ext cx="1371639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67" name="Скругленный прямоугольник 11">
            <a:extLst>
              <a:ext uri="{FF2B5EF4-FFF2-40B4-BE49-F238E27FC236}">
                <a16:creationId xmlns:a16="http://schemas.microsoft.com/office/drawing/2014/main" id="{B64E939D-1A0F-55C8-E0A2-8820F7658E9C}"/>
              </a:ext>
            </a:extLst>
          </p:cNvPr>
          <p:cNvSpPr/>
          <p:nvPr/>
        </p:nvSpPr>
        <p:spPr>
          <a:xfrm>
            <a:off x="6473205" y="5049833"/>
            <a:ext cx="1115746" cy="176777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68" name="Скругленный прямоугольник 40">
            <a:extLst>
              <a:ext uri="{FF2B5EF4-FFF2-40B4-BE49-F238E27FC236}">
                <a16:creationId xmlns:a16="http://schemas.microsoft.com/office/drawing/2014/main" id="{D3F5A0EA-8049-C827-ABC6-81C0692E00C4}"/>
              </a:ext>
            </a:extLst>
          </p:cNvPr>
          <p:cNvSpPr/>
          <p:nvPr/>
        </p:nvSpPr>
        <p:spPr>
          <a:xfrm>
            <a:off x="107503" y="5295221"/>
            <a:ext cx="1752508" cy="17661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№38</a:t>
            </a:r>
          </a:p>
        </p:txBody>
      </p:sp>
      <p:sp>
        <p:nvSpPr>
          <p:cNvPr id="169" name="Скругленный прямоугольник 11">
            <a:extLst>
              <a:ext uri="{FF2B5EF4-FFF2-40B4-BE49-F238E27FC236}">
                <a16:creationId xmlns:a16="http://schemas.microsoft.com/office/drawing/2014/main" id="{016FD5D2-2D77-05F7-5F58-1F764CCB462C}"/>
              </a:ext>
            </a:extLst>
          </p:cNvPr>
          <p:cNvSpPr/>
          <p:nvPr/>
        </p:nvSpPr>
        <p:spPr>
          <a:xfrm>
            <a:off x="1976385" y="5287253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70" name="Скругленный прямоугольник 11">
            <a:extLst>
              <a:ext uri="{FF2B5EF4-FFF2-40B4-BE49-F238E27FC236}">
                <a16:creationId xmlns:a16="http://schemas.microsoft.com/office/drawing/2014/main" id="{C142EF30-C73A-AF69-68A9-8975C1DB780E}"/>
              </a:ext>
            </a:extLst>
          </p:cNvPr>
          <p:cNvSpPr/>
          <p:nvPr/>
        </p:nvSpPr>
        <p:spPr>
          <a:xfrm>
            <a:off x="3389911" y="5274234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</a:t>
            </a:r>
          </a:p>
        </p:txBody>
      </p:sp>
      <p:sp>
        <p:nvSpPr>
          <p:cNvPr id="171" name="Скругленный прямоугольник 11">
            <a:extLst>
              <a:ext uri="{FF2B5EF4-FFF2-40B4-BE49-F238E27FC236}">
                <a16:creationId xmlns:a16="http://schemas.microsoft.com/office/drawing/2014/main" id="{C9A62314-2B2B-8DCE-CBF7-57DA4E5D56B3}"/>
              </a:ext>
            </a:extLst>
          </p:cNvPr>
          <p:cNvSpPr/>
          <p:nvPr/>
        </p:nvSpPr>
        <p:spPr>
          <a:xfrm>
            <a:off x="4807469" y="5270284"/>
            <a:ext cx="1584174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72" name="Скругленный прямоугольник 11">
            <a:extLst>
              <a:ext uri="{FF2B5EF4-FFF2-40B4-BE49-F238E27FC236}">
                <a16:creationId xmlns:a16="http://schemas.microsoft.com/office/drawing/2014/main" id="{B34B3620-0D3E-C93C-C66F-BC402FAD7ABE}"/>
              </a:ext>
            </a:extLst>
          </p:cNvPr>
          <p:cNvSpPr/>
          <p:nvPr/>
        </p:nvSpPr>
        <p:spPr>
          <a:xfrm>
            <a:off x="7669320" y="5255814"/>
            <a:ext cx="1371639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73" name="Скругленный прямоугольник 11">
            <a:extLst>
              <a:ext uri="{FF2B5EF4-FFF2-40B4-BE49-F238E27FC236}">
                <a16:creationId xmlns:a16="http://schemas.microsoft.com/office/drawing/2014/main" id="{87ACEEE2-8EA9-59A0-2057-BDE7CBE08EBC}"/>
              </a:ext>
            </a:extLst>
          </p:cNvPr>
          <p:cNvSpPr/>
          <p:nvPr/>
        </p:nvSpPr>
        <p:spPr>
          <a:xfrm>
            <a:off x="6473205" y="5262637"/>
            <a:ext cx="1115746" cy="176777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74" name="Скругленный прямоугольник 40">
            <a:extLst>
              <a:ext uri="{FF2B5EF4-FFF2-40B4-BE49-F238E27FC236}">
                <a16:creationId xmlns:a16="http://schemas.microsoft.com/office/drawing/2014/main" id="{3EF6B68F-4891-7F2F-B466-9F13BC0F5E90}"/>
              </a:ext>
            </a:extLst>
          </p:cNvPr>
          <p:cNvSpPr/>
          <p:nvPr/>
        </p:nvSpPr>
        <p:spPr>
          <a:xfrm>
            <a:off x="107503" y="5499350"/>
            <a:ext cx="1752508" cy="17661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№39</a:t>
            </a:r>
          </a:p>
        </p:txBody>
      </p:sp>
      <p:sp>
        <p:nvSpPr>
          <p:cNvPr id="175" name="Скругленный прямоугольник 11">
            <a:extLst>
              <a:ext uri="{FF2B5EF4-FFF2-40B4-BE49-F238E27FC236}">
                <a16:creationId xmlns:a16="http://schemas.microsoft.com/office/drawing/2014/main" id="{6E78278F-D1EF-E4AD-7BDA-EDC072ADA516}"/>
              </a:ext>
            </a:extLst>
          </p:cNvPr>
          <p:cNvSpPr/>
          <p:nvPr/>
        </p:nvSpPr>
        <p:spPr>
          <a:xfrm>
            <a:off x="1976385" y="5491382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76" name="Скругленный прямоугольник 11">
            <a:extLst>
              <a:ext uri="{FF2B5EF4-FFF2-40B4-BE49-F238E27FC236}">
                <a16:creationId xmlns:a16="http://schemas.microsoft.com/office/drawing/2014/main" id="{67C16D83-92B2-3D38-7939-3D8AA83A36FB}"/>
              </a:ext>
            </a:extLst>
          </p:cNvPr>
          <p:cNvSpPr/>
          <p:nvPr/>
        </p:nvSpPr>
        <p:spPr>
          <a:xfrm>
            <a:off x="3389911" y="5478363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1,8</a:t>
            </a:r>
            <a:endParaRPr lang="ru-RU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Скругленный прямоугольник 11">
            <a:extLst>
              <a:ext uri="{FF2B5EF4-FFF2-40B4-BE49-F238E27FC236}">
                <a16:creationId xmlns:a16="http://schemas.microsoft.com/office/drawing/2014/main" id="{DDF070F6-2CE2-EDAC-EA02-5AEC6C0DB68C}"/>
              </a:ext>
            </a:extLst>
          </p:cNvPr>
          <p:cNvSpPr/>
          <p:nvPr/>
        </p:nvSpPr>
        <p:spPr>
          <a:xfrm>
            <a:off x="4807469" y="5474413"/>
            <a:ext cx="1584174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78" name="Скругленный прямоугольник 11">
            <a:extLst>
              <a:ext uri="{FF2B5EF4-FFF2-40B4-BE49-F238E27FC236}">
                <a16:creationId xmlns:a16="http://schemas.microsoft.com/office/drawing/2014/main" id="{09781154-4979-161A-D99C-BE5DC95EEE35}"/>
              </a:ext>
            </a:extLst>
          </p:cNvPr>
          <p:cNvSpPr/>
          <p:nvPr/>
        </p:nvSpPr>
        <p:spPr>
          <a:xfrm>
            <a:off x="7669320" y="5459943"/>
            <a:ext cx="1371639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79" name="Скругленный прямоугольник 11">
            <a:extLst>
              <a:ext uri="{FF2B5EF4-FFF2-40B4-BE49-F238E27FC236}">
                <a16:creationId xmlns:a16="http://schemas.microsoft.com/office/drawing/2014/main" id="{FA8FBAFF-C42B-46EB-B1F2-CDB52B9733FB}"/>
              </a:ext>
            </a:extLst>
          </p:cNvPr>
          <p:cNvSpPr/>
          <p:nvPr/>
        </p:nvSpPr>
        <p:spPr>
          <a:xfrm>
            <a:off x="6473205" y="5466766"/>
            <a:ext cx="1115746" cy="176777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80" name="Скругленный прямоугольник 40">
            <a:extLst>
              <a:ext uri="{FF2B5EF4-FFF2-40B4-BE49-F238E27FC236}">
                <a16:creationId xmlns:a16="http://schemas.microsoft.com/office/drawing/2014/main" id="{45EB0912-B5F6-02FC-41BE-2C30C8F9340C}"/>
              </a:ext>
            </a:extLst>
          </p:cNvPr>
          <p:cNvSpPr/>
          <p:nvPr/>
        </p:nvSpPr>
        <p:spPr>
          <a:xfrm>
            <a:off x="107503" y="5711879"/>
            <a:ext cx="1752508" cy="17661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№40</a:t>
            </a:r>
          </a:p>
        </p:txBody>
      </p:sp>
      <p:sp>
        <p:nvSpPr>
          <p:cNvPr id="181" name="Скругленный прямоугольник 11">
            <a:extLst>
              <a:ext uri="{FF2B5EF4-FFF2-40B4-BE49-F238E27FC236}">
                <a16:creationId xmlns:a16="http://schemas.microsoft.com/office/drawing/2014/main" id="{C375DCEA-5B0F-BA48-DB88-C51E6FB911D0}"/>
              </a:ext>
            </a:extLst>
          </p:cNvPr>
          <p:cNvSpPr/>
          <p:nvPr/>
        </p:nvSpPr>
        <p:spPr>
          <a:xfrm>
            <a:off x="1976385" y="5703911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</a:t>
            </a:r>
          </a:p>
        </p:txBody>
      </p:sp>
      <p:sp>
        <p:nvSpPr>
          <p:cNvPr id="182" name="Скругленный прямоугольник 11">
            <a:extLst>
              <a:ext uri="{FF2B5EF4-FFF2-40B4-BE49-F238E27FC236}">
                <a16:creationId xmlns:a16="http://schemas.microsoft.com/office/drawing/2014/main" id="{95BC134B-AD02-E1E5-4182-E2C46BDF0F66}"/>
              </a:ext>
            </a:extLst>
          </p:cNvPr>
          <p:cNvSpPr/>
          <p:nvPr/>
        </p:nvSpPr>
        <p:spPr>
          <a:xfrm>
            <a:off x="3389911" y="5690892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</a:t>
            </a:r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Скругленный прямоугольник 11">
            <a:extLst>
              <a:ext uri="{FF2B5EF4-FFF2-40B4-BE49-F238E27FC236}">
                <a16:creationId xmlns:a16="http://schemas.microsoft.com/office/drawing/2014/main" id="{1B441566-4095-AA76-DAD8-8D254E074CE6}"/>
              </a:ext>
            </a:extLst>
          </p:cNvPr>
          <p:cNvSpPr/>
          <p:nvPr/>
        </p:nvSpPr>
        <p:spPr>
          <a:xfrm>
            <a:off x="4807469" y="5686942"/>
            <a:ext cx="1584174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</a:p>
        </p:txBody>
      </p:sp>
      <p:sp>
        <p:nvSpPr>
          <p:cNvPr id="184" name="Скругленный прямоугольник 11">
            <a:extLst>
              <a:ext uri="{FF2B5EF4-FFF2-40B4-BE49-F238E27FC236}">
                <a16:creationId xmlns:a16="http://schemas.microsoft.com/office/drawing/2014/main" id="{505A0FFB-CCBB-C36A-43E9-54912D50F240}"/>
              </a:ext>
            </a:extLst>
          </p:cNvPr>
          <p:cNvSpPr/>
          <p:nvPr/>
        </p:nvSpPr>
        <p:spPr>
          <a:xfrm>
            <a:off x="7669320" y="5672472"/>
            <a:ext cx="1371639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/ 0</a:t>
            </a:r>
          </a:p>
        </p:txBody>
      </p:sp>
      <p:sp>
        <p:nvSpPr>
          <p:cNvPr id="185" name="Скругленный прямоугольник 11">
            <a:extLst>
              <a:ext uri="{FF2B5EF4-FFF2-40B4-BE49-F238E27FC236}">
                <a16:creationId xmlns:a16="http://schemas.microsoft.com/office/drawing/2014/main" id="{B9FA4B12-B2DB-CD46-FCD2-68B6157A9D92}"/>
              </a:ext>
            </a:extLst>
          </p:cNvPr>
          <p:cNvSpPr/>
          <p:nvPr/>
        </p:nvSpPr>
        <p:spPr>
          <a:xfrm>
            <a:off x="6473205" y="5679295"/>
            <a:ext cx="1115746" cy="176777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86" name="Скругленный прямоугольник 40">
            <a:extLst>
              <a:ext uri="{FF2B5EF4-FFF2-40B4-BE49-F238E27FC236}">
                <a16:creationId xmlns:a16="http://schemas.microsoft.com/office/drawing/2014/main" id="{D67363F2-4714-699A-27CB-6FF7674AC979}"/>
              </a:ext>
            </a:extLst>
          </p:cNvPr>
          <p:cNvSpPr/>
          <p:nvPr/>
        </p:nvSpPr>
        <p:spPr>
          <a:xfrm>
            <a:off x="107503" y="5988023"/>
            <a:ext cx="1752508" cy="17661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</a:t>
            </a:r>
          </a:p>
        </p:txBody>
      </p:sp>
      <p:sp>
        <p:nvSpPr>
          <p:cNvPr id="187" name="Скругленный прямоугольник 11">
            <a:extLst>
              <a:ext uri="{FF2B5EF4-FFF2-40B4-BE49-F238E27FC236}">
                <a16:creationId xmlns:a16="http://schemas.microsoft.com/office/drawing/2014/main" id="{E13DD2FC-663D-DA34-3BE6-3AFACCBF732C}"/>
              </a:ext>
            </a:extLst>
          </p:cNvPr>
          <p:cNvSpPr/>
          <p:nvPr/>
        </p:nvSpPr>
        <p:spPr>
          <a:xfrm>
            <a:off x="1976385" y="5980055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14,31</a:t>
            </a:r>
          </a:p>
        </p:txBody>
      </p:sp>
      <p:sp>
        <p:nvSpPr>
          <p:cNvPr id="188" name="Скругленный прямоугольник 11">
            <a:extLst>
              <a:ext uri="{FF2B5EF4-FFF2-40B4-BE49-F238E27FC236}">
                <a16:creationId xmlns:a16="http://schemas.microsoft.com/office/drawing/2014/main" id="{93A10463-F3E3-92C1-3E48-3F5AA9C78AE3}"/>
              </a:ext>
            </a:extLst>
          </p:cNvPr>
          <p:cNvSpPr/>
          <p:nvPr/>
        </p:nvSpPr>
        <p:spPr>
          <a:xfrm>
            <a:off x="3389911" y="5967036"/>
            <a:ext cx="1371640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247</a:t>
            </a:r>
            <a:r>
              <a:rPr lang="en-US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9" name="Скругленный прямоугольник 11">
            <a:extLst>
              <a:ext uri="{FF2B5EF4-FFF2-40B4-BE49-F238E27FC236}">
                <a16:creationId xmlns:a16="http://schemas.microsoft.com/office/drawing/2014/main" id="{2B4E91D3-9460-5C30-2B86-078262472872}"/>
              </a:ext>
            </a:extLst>
          </p:cNvPr>
          <p:cNvSpPr/>
          <p:nvPr/>
        </p:nvSpPr>
        <p:spPr>
          <a:xfrm>
            <a:off x="4807469" y="5963086"/>
            <a:ext cx="1584174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5,2</a:t>
            </a:r>
          </a:p>
        </p:txBody>
      </p:sp>
      <p:sp>
        <p:nvSpPr>
          <p:cNvPr id="190" name="Скругленный прямоугольник 11">
            <a:extLst>
              <a:ext uri="{FF2B5EF4-FFF2-40B4-BE49-F238E27FC236}">
                <a16:creationId xmlns:a16="http://schemas.microsoft.com/office/drawing/2014/main" id="{65232CF1-5679-0C17-EC1D-06009E425F96}"/>
              </a:ext>
            </a:extLst>
          </p:cNvPr>
          <p:cNvSpPr/>
          <p:nvPr/>
        </p:nvSpPr>
        <p:spPr>
          <a:xfrm>
            <a:off x="7669320" y="5948616"/>
            <a:ext cx="1371639" cy="185249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/ 0</a:t>
            </a:r>
          </a:p>
        </p:txBody>
      </p:sp>
      <p:sp>
        <p:nvSpPr>
          <p:cNvPr id="191" name="Скругленный прямоугольник 11">
            <a:extLst>
              <a:ext uri="{FF2B5EF4-FFF2-40B4-BE49-F238E27FC236}">
                <a16:creationId xmlns:a16="http://schemas.microsoft.com/office/drawing/2014/main" id="{52D45813-1905-1A15-6638-1274546D42E7}"/>
              </a:ext>
            </a:extLst>
          </p:cNvPr>
          <p:cNvSpPr/>
          <p:nvPr/>
        </p:nvSpPr>
        <p:spPr>
          <a:xfrm>
            <a:off x="6473205" y="5955439"/>
            <a:ext cx="1115746" cy="176777"/>
          </a:xfrm>
          <a:prstGeom prst="roundRect">
            <a:avLst>
              <a:gd name="adj" fmla="val 1156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87C38A93-144E-8B8B-8EBA-E821D17620AA}"/>
              </a:ext>
            </a:extLst>
          </p:cNvPr>
          <p:cNvSpPr/>
          <p:nvPr/>
        </p:nvSpPr>
        <p:spPr>
          <a:xfrm>
            <a:off x="8532440" y="6263570"/>
            <a:ext cx="521593" cy="50405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Номер слайда 4">
            <a:extLst>
              <a:ext uri="{FF2B5EF4-FFF2-40B4-BE49-F238E27FC236}">
                <a16:creationId xmlns:a16="http://schemas.microsoft.com/office/drawing/2014/main" id="{FAC873C3-7C9B-9325-6EB1-3D5C2EE344B8}"/>
              </a:ext>
            </a:extLst>
          </p:cNvPr>
          <p:cNvSpPr txBox="1">
            <a:spLocks/>
          </p:cNvSpPr>
          <p:nvPr/>
        </p:nvSpPr>
        <p:spPr>
          <a:xfrm>
            <a:off x="8659364" y="6370311"/>
            <a:ext cx="288032" cy="290574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000" smtClean="0">
                <a:solidFill>
                  <a:schemeClr val="bg1"/>
                </a:solidFill>
              </a:rPr>
              <a:pPr/>
              <a:t>12</a:t>
            </a:fld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01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-36512" y="107340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1F497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Инвестиции в основные мероприятия г. Тула, млн руб. с НДС в Варианте 1</a:t>
            </a:r>
          </a:p>
        </p:txBody>
      </p:sp>
      <p:sp>
        <p:nvSpPr>
          <p:cNvPr id="56" name="Скругленный прямоугольник 11">
            <a:extLst>
              <a:ext uri="{FF2B5EF4-FFF2-40B4-BE49-F238E27FC236}">
                <a16:creationId xmlns:a16="http://schemas.microsoft.com/office/drawing/2014/main" id="{5ADB5CB3-3B8A-4C1F-9047-DFEE44BBCCA6}"/>
              </a:ext>
            </a:extLst>
          </p:cNvPr>
          <p:cNvSpPr/>
          <p:nvPr/>
        </p:nvSpPr>
        <p:spPr>
          <a:xfrm>
            <a:off x="119552" y="1446381"/>
            <a:ext cx="1293726" cy="65296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на источниках теплоснабжения</a:t>
            </a:r>
          </a:p>
        </p:txBody>
      </p:sp>
      <p:sp>
        <p:nvSpPr>
          <p:cNvPr id="73" name="Скругленный прямоугольник 11">
            <a:extLst>
              <a:ext uri="{FF2B5EF4-FFF2-40B4-BE49-F238E27FC236}">
                <a16:creationId xmlns:a16="http://schemas.microsoft.com/office/drawing/2014/main" id="{29F58D66-CD3B-40B2-BC41-8FCB5770EB49}"/>
              </a:ext>
            </a:extLst>
          </p:cNvPr>
          <p:cNvSpPr/>
          <p:nvPr/>
        </p:nvSpPr>
        <p:spPr>
          <a:xfrm>
            <a:off x="106948" y="2179315"/>
            <a:ext cx="1305297" cy="65296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 строительство тепловой сети</a:t>
            </a:r>
          </a:p>
        </p:txBody>
      </p:sp>
      <p:sp>
        <p:nvSpPr>
          <p:cNvPr id="75" name="Скругленный прямоугольник 11">
            <a:extLst>
              <a:ext uri="{FF2B5EF4-FFF2-40B4-BE49-F238E27FC236}">
                <a16:creationId xmlns:a16="http://schemas.microsoft.com/office/drawing/2014/main" id="{BC2A735E-78BA-4E6A-897B-192D1D19211D}"/>
              </a:ext>
            </a:extLst>
          </p:cNvPr>
          <p:cNvSpPr/>
          <p:nvPr/>
        </p:nvSpPr>
        <p:spPr>
          <a:xfrm>
            <a:off x="106948" y="2890381"/>
            <a:ext cx="1297812" cy="65296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</a:t>
            </a:r>
            <a:b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тепловой сети</a:t>
            </a:r>
          </a:p>
        </p:txBody>
      </p:sp>
      <p:sp>
        <p:nvSpPr>
          <p:cNvPr id="77" name="Скругленный прямоугольник 11">
            <a:extLst>
              <a:ext uri="{FF2B5EF4-FFF2-40B4-BE49-F238E27FC236}">
                <a16:creationId xmlns:a16="http://schemas.microsoft.com/office/drawing/2014/main" id="{408FE0A6-9651-4558-A569-77774EF970B5}"/>
              </a:ext>
            </a:extLst>
          </p:cNvPr>
          <p:cNvSpPr/>
          <p:nvPr/>
        </p:nvSpPr>
        <p:spPr>
          <a:xfrm>
            <a:off x="105836" y="3623249"/>
            <a:ext cx="1297812" cy="65296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тепловой сети с изменением диаметра</a:t>
            </a:r>
          </a:p>
        </p:txBody>
      </p:sp>
      <p:sp>
        <p:nvSpPr>
          <p:cNvPr id="78" name="Скругленный прямоугольник 11">
            <a:extLst>
              <a:ext uri="{FF2B5EF4-FFF2-40B4-BE49-F238E27FC236}">
                <a16:creationId xmlns:a16="http://schemas.microsoft.com/office/drawing/2014/main" id="{2188753D-CE33-4A1B-85E5-EAC25FDEB0A7}"/>
              </a:ext>
            </a:extLst>
          </p:cNvPr>
          <p:cNvSpPr/>
          <p:nvPr/>
        </p:nvSpPr>
        <p:spPr>
          <a:xfrm>
            <a:off x="102572" y="4356116"/>
            <a:ext cx="1297812" cy="65702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/ реконструкция НС</a:t>
            </a:r>
          </a:p>
        </p:txBody>
      </p:sp>
      <p:sp>
        <p:nvSpPr>
          <p:cNvPr id="90" name="Скругленный прямоугольник 11">
            <a:extLst>
              <a:ext uri="{FF2B5EF4-FFF2-40B4-BE49-F238E27FC236}">
                <a16:creationId xmlns:a16="http://schemas.microsoft.com/office/drawing/2014/main" id="{F1CC6973-D788-4CF9-95DE-CFE4A276AF07}"/>
              </a:ext>
            </a:extLst>
          </p:cNvPr>
          <p:cNvSpPr/>
          <p:nvPr/>
        </p:nvSpPr>
        <p:spPr>
          <a:xfrm>
            <a:off x="1431370" y="684601"/>
            <a:ext cx="716950" cy="619356"/>
          </a:xfrm>
          <a:prstGeom prst="roundRect">
            <a:avLst/>
          </a:prstGeom>
          <a:solidFill>
            <a:srgbClr val="648FC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№1</a:t>
            </a:r>
          </a:p>
        </p:txBody>
      </p:sp>
      <p:sp>
        <p:nvSpPr>
          <p:cNvPr id="68" name="Скругленный прямоугольник 11">
            <a:extLst>
              <a:ext uri="{FF2B5EF4-FFF2-40B4-BE49-F238E27FC236}">
                <a16:creationId xmlns:a16="http://schemas.microsoft.com/office/drawing/2014/main" id="{E3F8D7E0-BCE5-4D7A-8762-F5660BD7DE08}"/>
              </a:ext>
            </a:extLst>
          </p:cNvPr>
          <p:cNvSpPr/>
          <p:nvPr/>
        </p:nvSpPr>
        <p:spPr>
          <a:xfrm>
            <a:off x="1435740" y="1426246"/>
            <a:ext cx="71695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3 107,4</a:t>
            </a:r>
          </a:p>
        </p:txBody>
      </p:sp>
      <p:sp>
        <p:nvSpPr>
          <p:cNvPr id="69" name="Скругленный прямоугольник 11">
            <a:extLst>
              <a:ext uri="{FF2B5EF4-FFF2-40B4-BE49-F238E27FC236}">
                <a16:creationId xmlns:a16="http://schemas.microsoft.com/office/drawing/2014/main" id="{6291FEB1-A45A-4BF6-BBE6-7F5391EDBA47}"/>
              </a:ext>
            </a:extLst>
          </p:cNvPr>
          <p:cNvSpPr/>
          <p:nvPr/>
        </p:nvSpPr>
        <p:spPr>
          <a:xfrm>
            <a:off x="102573" y="5084851"/>
            <a:ext cx="1297812" cy="65296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/ реконструкция ЦТП</a:t>
            </a:r>
          </a:p>
        </p:txBody>
      </p:sp>
      <p:sp>
        <p:nvSpPr>
          <p:cNvPr id="47" name="Скругленный прямоугольник 11">
            <a:extLst>
              <a:ext uri="{FF2B5EF4-FFF2-40B4-BE49-F238E27FC236}">
                <a16:creationId xmlns:a16="http://schemas.microsoft.com/office/drawing/2014/main" id="{CA221860-C250-4E33-ABAA-15B3DD3180D8}"/>
              </a:ext>
            </a:extLst>
          </p:cNvPr>
          <p:cNvSpPr/>
          <p:nvPr/>
        </p:nvSpPr>
        <p:spPr>
          <a:xfrm>
            <a:off x="1435740" y="2170529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269,4</a:t>
            </a:r>
          </a:p>
        </p:txBody>
      </p:sp>
      <p:sp>
        <p:nvSpPr>
          <p:cNvPr id="52" name="Скругленный прямоугольник 11">
            <a:extLst>
              <a:ext uri="{FF2B5EF4-FFF2-40B4-BE49-F238E27FC236}">
                <a16:creationId xmlns:a16="http://schemas.microsoft.com/office/drawing/2014/main" id="{6C14DB30-0037-45D1-8F23-7CC6F42CA478}"/>
              </a:ext>
            </a:extLst>
          </p:cNvPr>
          <p:cNvSpPr/>
          <p:nvPr/>
        </p:nvSpPr>
        <p:spPr>
          <a:xfrm>
            <a:off x="1435740" y="2895983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7 154,1</a:t>
            </a:r>
          </a:p>
        </p:txBody>
      </p:sp>
      <p:sp>
        <p:nvSpPr>
          <p:cNvPr id="61" name="Скругленный прямоугольник 11">
            <a:extLst>
              <a:ext uri="{FF2B5EF4-FFF2-40B4-BE49-F238E27FC236}">
                <a16:creationId xmlns:a16="http://schemas.microsoft.com/office/drawing/2014/main" id="{4EFB0788-4879-4E7C-A3A8-C34D721BB41A}"/>
              </a:ext>
            </a:extLst>
          </p:cNvPr>
          <p:cNvSpPr/>
          <p:nvPr/>
        </p:nvSpPr>
        <p:spPr>
          <a:xfrm>
            <a:off x="89967" y="5819872"/>
            <a:ext cx="1297812" cy="3693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</a:t>
            </a:r>
          </a:p>
        </p:txBody>
      </p:sp>
      <p:sp>
        <p:nvSpPr>
          <p:cNvPr id="62" name="Скругленный прямоугольник 11">
            <a:extLst>
              <a:ext uri="{FF2B5EF4-FFF2-40B4-BE49-F238E27FC236}">
                <a16:creationId xmlns:a16="http://schemas.microsoft.com/office/drawing/2014/main" id="{9FFF8DBA-DE27-4C20-917A-9B79388C2DF7}"/>
              </a:ext>
            </a:extLst>
          </p:cNvPr>
          <p:cNvSpPr/>
          <p:nvPr/>
        </p:nvSpPr>
        <p:spPr>
          <a:xfrm>
            <a:off x="1435740" y="3621473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134,7</a:t>
            </a:r>
          </a:p>
        </p:txBody>
      </p:sp>
      <p:sp>
        <p:nvSpPr>
          <p:cNvPr id="67" name="Скругленный прямоугольник 11">
            <a:extLst>
              <a:ext uri="{FF2B5EF4-FFF2-40B4-BE49-F238E27FC236}">
                <a16:creationId xmlns:a16="http://schemas.microsoft.com/office/drawing/2014/main" id="{26C67515-3BEC-446B-BCA7-AE81554DA774}"/>
              </a:ext>
            </a:extLst>
          </p:cNvPr>
          <p:cNvSpPr/>
          <p:nvPr/>
        </p:nvSpPr>
        <p:spPr>
          <a:xfrm>
            <a:off x="1435740" y="4353481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74" name="Скругленный прямоугольник 11">
            <a:extLst>
              <a:ext uri="{FF2B5EF4-FFF2-40B4-BE49-F238E27FC236}">
                <a16:creationId xmlns:a16="http://schemas.microsoft.com/office/drawing/2014/main" id="{51AA7251-005E-4242-A301-3F7323133D58}"/>
              </a:ext>
            </a:extLst>
          </p:cNvPr>
          <p:cNvSpPr/>
          <p:nvPr/>
        </p:nvSpPr>
        <p:spPr>
          <a:xfrm>
            <a:off x="1431370" y="5083688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19,3</a:t>
            </a:r>
          </a:p>
        </p:txBody>
      </p:sp>
      <p:sp>
        <p:nvSpPr>
          <p:cNvPr id="81" name="Скругленный прямоугольник 11">
            <a:extLst>
              <a:ext uri="{FF2B5EF4-FFF2-40B4-BE49-F238E27FC236}">
                <a16:creationId xmlns:a16="http://schemas.microsoft.com/office/drawing/2014/main" id="{954DDF0B-7D6C-40C0-8E2B-E1ACE67D523A}"/>
              </a:ext>
            </a:extLst>
          </p:cNvPr>
          <p:cNvSpPr/>
          <p:nvPr/>
        </p:nvSpPr>
        <p:spPr>
          <a:xfrm>
            <a:off x="1431370" y="5816736"/>
            <a:ext cx="712580" cy="3686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10 684,9</a:t>
            </a:r>
          </a:p>
        </p:txBody>
      </p:sp>
      <p:sp>
        <p:nvSpPr>
          <p:cNvPr id="8" name="Овал 7"/>
          <p:cNvSpPr/>
          <p:nvPr/>
        </p:nvSpPr>
        <p:spPr>
          <a:xfrm>
            <a:off x="8532440" y="6237312"/>
            <a:ext cx="521593" cy="50405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46783" y="6317787"/>
            <a:ext cx="28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2595AB-A19D-839C-1D13-C41F26B879B9}"/>
              </a:ext>
            </a:extLst>
          </p:cNvPr>
          <p:cNvSpPr txBox="1"/>
          <p:nvPr/>
        </p:nvSpPr>
        <p:spPr>
          <a:xfrm>
            <a:off x="323528" y="6307705"/>
            <a:ext cx="7920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Общая стоимость мероприятий по городу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17,380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млрд. руб. с НДС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11">
            <a:extLst>
              <a:ext uri="{FF2B5EF4-FFF2-40B4-BE49-F238E27FC236}">
                <a16:creationId xmlns:a16="http://schemas.microsoft.com/office/drawing/2014/main" id="{930AC9F8-40E9-F309-CDAA-95D2EDED8E0D}"/>
              </a:ext>
            </a:extLst>
          </p:cNvPr>
          <p:cNvSpPr/>
          <p:nvPr/>
        </p:nvSpPr>
        <p:spPr>
          <a:xfrm>
            <a:off x="2179324" y="681462"/>
            <a:ext cx="716950" cy="619356"/>
          </a:xfrm>
          <a:prstGeom prst="roundRect">
            <a:avLst/>
          </a:prstGeom>
          <a:solidFill>
            <a:srgbClr val="648FC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№2</a:t>
            </a:r>
          </a:p>
        </p:txBody>
      </p:sp>
      <p:sp>
        <p:nvSpPr>
          <p:cNvPr id="25" name="Скругленный прямоугольник 11">
            <a:extLst>
              <a:ext uri="{FF2B5EF4-FFF2-40B4-BE49-F238E27FC236}">
                <a16:creationId xmlns:a16="http://schemas.microsoft.com/office/drawing/2014/main" id="{0C6AE0FA-1F67-70E1-0A0D-AB25CD8AFF1A}"/>
              </a:ext>
            </a:extLst>
          </p:cNvPr>
          <p:cNvSpPr/>
          <p:nvPr/>
        </p:nvSpPr>
        <p:spPr>
          <a:xfrm>
            <a:off x="2183694" y="1423107"/>
            <a:ext cx="71695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6" name="Скругленный прямоугольник 11">
            <a:extLst>
              <a:ext uri="{FF2B5EF4-FFF2-40B4-BE49-F238E27FC236}">
                <a16:creationId xmlns:a16="http://schemas.microsoft.com/office/drawing/2014/main" id="{2D918DDB-20EC-0197-0658-DAC6FA08F528}"/>
              </a:ext>
            </a:extLst>
          </p:cNvPr>
          <p:cNvSpPr/>
          <p:nvPr/>
        </p:nvSpPr>
        <p:spPr>
          <a:xfrm>
            <a:off x="2183694" y="2167390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23,4</a:t>
            </a:r>
          </a:p>
        </p:txBody>
      </p:sp>
      <p:sp>
        <p:nvSpPr>
          <p:cNvPr id="27" name="Скругленный прямоугольник 11">
            <a:extLst>
              <a:ext uri="{FF2B5EF4-FFF2-40B4-BE49-F238E27FC236}">
                <a16:creationId xmlns:a16="http://schemas.microsoft.com/office/drawing/2014/main" id="{F4CA2720-F383-DDFE-506F-1DC5F0CB6CCA}"/>
              </a:ext>
            </a:extLst>
          </p:cNvPr>
          <p:cNvSpPr/>
          <p:nvPr/>
        </p:nvSpPr>
        <p:spPr>
          <a:xfrm>
            <a:off x="2183694" y="2892844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1 051,5</a:t>
            </a:r>
          </a:p>
        </p:txBody>
      </p:sp>
      <p:sp>
        <p:nvSpPr>
          <p:cNvPr id="28" name="Скругленный прямоугольник 11">
            <a:extLst>
              <a:ext uri="{FF2B5EF4-FFF2-40B4-BE49-F238E27FC236}">
                <a16:creationId xmlns:a16="http://schemas.microsoft.com/office/drawing/2014/main" id="{4DF0BEB8-CACD-8633-BF70-D60DD7A0ADEE}"/>
              </a:ext>
            </a:extLst>
          </p:cNvPr>
          <p:cNvSpPr/>
          <p:nvPr/>
        </p:nvSpPr>
        <p:spPr>
          <a:xfrm>
            <a:off x="2183694" y="3618334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3,8</a:t>
            </a:r>
          </a:p>
        </p:txBody>
      </p:sp>
      <p:sp>
        <p:nvSpPr>
          <p:cNvPr id="29" name="Скругленный прямоугольник 11">
            <a:extLst>
              <a:ext uri="{FF2B5EF4-FFF2-40B4-BE49-F238E27FC236}">
                <a16:creationId xmlns:a16="http://schemas.microsoft.com/office/drawing/2014/main" id="{68EA0848-3C4A-0B96-F298-1E33A325AE1B}"/>
              </a:ext>
            </a:extLst>
          </p:cNvPr>
          <p:cNvSpPr/>
          <p:nvPr/>
        </p:nvSpPr>
        <p:spPr>
          <a:xfrm>
            <a:off x="2183694" y="4350342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</a:t>
            </a:r>
          </a:p>
        </p:txBody>
      </p:sp>
      <p:sp>
        <p:nvSpPr>
          <p:cNvPr id="30" name="Скругленный прямоугольник 11">
            <a:extLst>
              <a:ext uri="{FF2B5EF4-FFF2-40B4-BE49-F238E27FC236}">
                <a16:creationId xmlns:a16="http://schemas.microsoft.com/office/drawing/2014/main" id="{E038AA74-7276-3173-B961-034FB8E7A029}"/>
              </a:ext>
            </a:extLst>
          </p:cNvPr>
          <p:cNvSpPr/>
          <p:nvPr/>
        </p:nvSpPr>
        <p:spPr>
          <a:xfrm>
            <a:off x="2179324" y="5080549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1" name="Скругленный прямоугольник 11">
            <a:extLst>
              <a:ext uri="{FF2B5EF4-FFF2-40B4-BE49-F238E27FC236}">
                <a16:creationId xmlns:a16="http://schemas.microsoft.com/office/drawing/2014/main" id="{90D4564A-4699-124D-10D0-078504C7EA46}"/>
              </a:ext>
            </a:extLst>
          </p:cNvPr>
          <p:cNvSpPr/>
          <p:nvPr/>
        </p:nvSpPr>
        <p:spPr>
          <a:xfrm>
            <a:off x="2179324" y="5813597"/>
            <a:ext cx="712580" cy="3686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1 080,7</a:t>
            </a:r>
          </a:p>
        </p:txBody>
      </p:sp>
      <p:sp>
        <p:nvSpPr>
          <p:cNvPr id="32" name="Скругленный прямоугольник 11">
            <a:extLst>
              <a:ext uri="{FF2B5EF4-FFF2-40B4-BE49-F238E27FC236}">
                <a16:creationId xmlns:a16="http://schemas.microsoft.com/office/drawing/2014/main" id="{A4BA3FFE-6FAA-7B93-606A-3CCEBB184945}"/>
              </a:ext>
            </a:extLst>
          </p:cNvPr>
          <p:cNvSpPr/>
          <p:nvPr/>
        </p:nvSpPr>
        <p:spPr>
          <a:xfrm>
            <a:off x="2922908" y="681462"/>
            <a:ext cx="716950" cy="619356"/>
          </a:xfrm>
          <a:prstGeom prst="roundRect">
            <a:avLst/>
          </a:prstGeom>
          <a:solidFill>
            <a:srgbClr val="648FC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№3</a:t>
            </a:r>
          </a:p>
        </p:txBody>
      </p:sp>
      <p:sp>
        <p:nvSpPr>
          <p:cNvPr id="34" name="Скругленный прямоугольник 11">
            <a:extLst>
              <a:ext uri="{FF2B5EF4-FFF2-40B4-BE49-F238E27FC236}">
                <a16:creationId xmlns:a16="http://schemas.microsoft.com/office/drawing/2014/main" id="{82CAC954-B28A-F6A8-E95D-8CD9F802AFEA}"/>
              </a:ext>
            </a:extLst>
          </p:cNvPr>
          <p:cNvSpPr/>
          <p:nvPr/>
        </p:nvSpPr>
        <p:spPr>
          <a:xfrm>
            <a:off x="2927278" y="1423107"/>
            <a:ext cx="71695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5" name="Скругленный прямоугольник 11">
            <a:extLst>
              <a:ext uri="{FF2B5EF4-FFF2-40B4-BE49-F238E27FC236}">
                <a16:creationId xmlns:a16="http://schemas.microsoft.com/office/drawing/2014/main" id="{2CC41FE6-7EDB-C8D6-4A2A-0B388AED45F6}"/>
              </a:ext>
            </a:extLst>
          </p:cNvPr>
          <p:cNvSpPr/>
          <p:nvPr/>
        </p:nvSpPr>
        <p:spPr>
          <a:xfrm>
            <a:off x="2927278" y="2167390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10,3</a:t>
            </a:r>
          </a:p>
        </p:txBody>
      </p:sp>
      <p:sp>
        <p:nvSpPr>
          <p:cNvPr id="38" name="Скругленный прямоугольник 11">
            <a:extLst>
              <a:ext uri="{FF2B5EF4-FFF2-40B4-BE49-F238E27FC236}">
                <a16:creationId xmlns:a16="http://schemas.microsoft.com/office/drawing/2014/main" id="{924641F0-0728-DF53-16FB-17DE677A5210}"/>
              </a:ext>
            </a:extLst>
          </p:cNvPr>
          <p:cNvSpPr/>
          <p:nvPr/>
        </p:nvSpPr>
        <p:spPr>
          <a:xfrm>
            <a:off x="2927278" y="2892844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2 980,4</a:t>
            </a:r>
          </a:p>
        </p:txBody>
      </p:sp>
      <p:sp>
        <p:nvSpPr>
          <p:cNvPr id="39" name="Скругленный прямоугольник 11">
            <a:extLst>
              <a:ext uri="{FF2B5EF4-FFF2-40B4-BE49-F238E27FC236}">
                <a16:creationId xmlns:a16="http://schemas.microsoft.com/office/drawing/2014/main" id="{81BCD431-D462-C53C-21DA-DD24AAEA71E7}"/>
              </a:ext>
            </a:extLst>
          </p:cNvPr>
          <p:cNvSpPr/>
          <p:nvPr/>
        </p:nvSpPr>
        <p:spPr>
          <a:xfrm>
            <a:off x="2927278" y="3618334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</a:t>
            </a:r>
          </a:p>
        </p:txBody>
      </p:sp>
      <p:sp>
        <p:nvSpPr>
          <p:cNvPr id="41" name="Скругленный прямоугольник 11">
            <a:extLst>
              <a:ext uri="{FF2B5EF4-FFF2-40B4-BE49-F238E27FC236}">
                <a16:creationId xmlns:a16="http://schemas.microsoft.com/office/drawing/2014/main" id="{5427C62C-B4F3-2A93-49A8-51B27BAB34FE}"/>
              </a:ext>
            </a:extLst>
          </p:cNvPr>
          <p:cNvSpPr/>
          <p:nvPr/>
        </p:nvSpPr>
        <p:spPr>
          <a:xfrm>
            <a:off x="2927278" y="4350342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2" name="Скругленный прямоугольник 11">
            <a:extLst>
              <a:ext uri="{FF2B5EF4-FFF2-40B4-BE49-F238E27FC236}">
                <a16:creationId xmlns:a16="http://schemas.microsoft.com/office/drawing/2014/main" id="{98FD5E0A-FBDC-7945-BDFA-70BC8073C73E}"/>
              </a:ext>
            </a:extLst>
          </p:cNvPr>
          <p:cNvSpPr/>
          <p:nvPr/>
        </p:nvSpPr>
        <p:spPr>
          <a:xfrm>
            <a:off x="2922908" y="5080549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3" name="Скругленный прямоугольник 11">
            <a:extLst>
              <a:ext uri="{FF2B5EF4-FFF2-40B4-BE49-F238E27FC236}">
                <a16:creationId xmlns:a16="http://schemas.microsoft.com/office/drawing/2014/main" id="{FC8E834C-49F5-B320-B912-343B1C254A37}"/>
              </a:ext>
            </a:extLst>
          </p:cNvPr>
          <p:cNvSpPr/>
          <p:nvPr/>
        </p:nvSpPr>
        <p:spPr>
          <a:xfrm>
            <a:off x="2922908" y="5813597"/>
            <a:ext cx="712580" cy="3686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2 992,3</a:t>
            </a:r>
          </a:p>
        </p:txBody>
      </p:sp>
      <p:sp>
        <p:nvSpPr>
          <p:cNvPr id="66" name="Скругленный прямоугольник 11">
            <a:extLst>
              <a:ext uri="{FF2B5EF4-FFF2-40B4-BE49-F238E27FC236}">
                <a16:creationId xmlns:a16="http://schemas.microsoft.com/office/drawing/2014/main" id="{C211AD5B-4B72-075F-0790-751C820CCC83}"/>
              </a:ext>
            </a:extLst>
          </p:cNvPr>
          <p:cNvSpPr/>
          <p:nvPr/>
        </p:nvSpPr>
        <p:spPr>
          <a:xfrm>
            <a:off x="3673930" y="681462"/>
            <a:ext cx="716950" cy="619356"/>
          </a:xfrm>
          <a:prstGeom prst="roundRect">
            <a:avLst/>
          </a:prstGeom>
          <a:solidFill>
            <a:srgbClr val="648FC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№4</a:t>
            </a:r>
          </a:p>
        </p:txBody>
      </p:sp>
      <p:sp>
        <p:nvSpPr>
          <p:cNvPr id="85" name="Скругленный прямоугольник 11">
            <a:extLst>
              <a:ext uri="{FF2B5EF4-FFF2-40B4-BE49-F238E27FC236}">
                <a16:creationId xmlns:a16="http://schemas.microsoft.com/office/drawing/2014/main" id="{E344BAEA-32EA-599B-8E65-1B57916D05E2}"/>
              </a:ext>
            </a:extLst>
          </p:cNvPr>
          <p:cNvSpPr/>
          <p:nvPr/>
        </p:nvSpPr>
        <p:spPr>
          <a:xfrm>
            <a:off x="3678300" y="1423107"/>
            <a:ext cx="71695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86" name="Скругленный прямоугольник 11">
            <a:extLst>
              <a:ext uri="{FF2B5EF4-FFF2-40B4-BE49-F238E27FC236}">
                <a16:creationId xmlns:a16="http://schemas.microsoft.com/office/drawing/2014/main" id="{D1AEFA4C-C721-7E0D-D8F7-DC0DCB3392BE}"/>
              </a:ext>
            </a:extLst>
          </p:cNvPr>
          <p:cNvSpPr/>
          <p:nvPr/>
        </p:nvSpPr>
        <p:spPr>
          <a:xfrm>
            <a:off x="3678300" y="2167390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87" name="Скругленный прямоугольник 11">
            <a:extLst>
              <a:ext uri="{FF2B5EF4-FFF2-40B4-BE49-F238E27FC236}">
                <a16:creationId xmlns:a16="http://schemas.microsoft.com/office/drawing/2014/main" id="{0B533735-8F33-9D70-3861-227F41A009E6}"/>
              </a:ext>
            </a:extLst>
          </p:cNvPr>
          <p:cNvSpPr/>
          <p:nvPr/>
        </p:nvSpPr>
        <p:spPr>
          <a:xfrm>
            <a:off x="3678300" y="2892844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96,1</a:t>
            </a:r>
          </a:p>
        </p:txBody>
      </p:sp>
      <p:sp>
        <p:nvSpPr>
          <p:cNvPr id="88" name="Скругленный прямоугольник 11">
            <a:extLst>
              <a:ext uri="{FF2B5EF4-FFF2-40B4-BE49-F238E27FC236}">
                <a16:creationId xmlns:a16="http://schemas.microsoft.com/office/drawing/2014/main" id="{483C4897-56F3-FCC3-D26E-84A3BD4166A0}"/>
              </a:ext>
            </a:extLst>
          </p:cNvPr>
          <p:cNvSpPr/>
          <p:nvPr/>
        </p:nvSpPr>
        <p:spPr>
          <a:xfrm>
            <a:off x="3678300" y="3618334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89" name="Скругленный прямоугольник 11">
            <a:extLst>
              <a:ext uri="{FF2B5EF4-FFF2-40B4-BE49-F238E27FC236}">
                <a16:creationId xmlns:a16="http://schemas.microsoft.com/office/drawing/2014/main" id="{7154C9B0-97AE-85C7-DAB9-9B1014124DF9}"/>
              </a:ext>
            </a:extLst>
          </p:cNvPr>
          <p:cNvSpPr/>
          <p:nvPr/>
        </p:nvSpPr>
        <p:spPr>
          <a:xfrm>
            <a:off x="3678300" y="4350342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91" name="Скругленный прямоугольник 11">
            <a:extLst>
              <a:ext uri="{FF2B5EF4-FFF2-40B4-BE49-F238E27FC236}">
                <a16:creationId xmlns:a16="http://schemas.microsoft.com/office/drawing/2014/main" id="{0C35FFF7-CC2B-A863-2493-0BB8B2B868F7}"/>
              </a:ext>
            </a:extLst>
          </p:cNvPr>
          <p:cNvSpPr/>
          <p:nvPr/>
        </p:nvSpPr>
        <p:spPr>
          <a:xfrm>
            <a:off x="3673930" y="5080549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92" name="Скругленный прямоугольник 11">
            <a:extLst>
              <a:ext uri="{FF2B5EF4-FFF2-40B4-BE49-F238E27FC236}">
                <a16:creationId xmlns:a16="http://schemas.microsoft.com/office/drawing/2014/main" id="{2DFF599D-33E8-EF0E-C421-42A97C9EDABD}"/>
              </a:ext>
            </a:extLst>
          </p:cNvPr>
          <p:cNvSpPr/>
          <p:nvPr/>
        </p:nvSpPr>
        <p:spPr>
          <a:xfrm>
            <a:off x="3673930" y="5813597"/>
            <a:ext cx="712580" cy="3686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96,1</a:t>
            </a:r>
          </a:p>
        </p:txBody>
      </p:sp>
      <p:sp>
        <p:nvSpPr>
          <p:cNvPr id="93" name="Скругленный прямоугольник 11">
            <a:extLst>
              <a:ext uri="{FF2B5EF4-FFF2-40B4-BE49-F238E27FC236}">
                <a16:creationId xmlns:a16="http://schemas.microsoft.com/office/drawing/2014/main" id="{A73D537E-4E66-7E7E-ADA3-CE107C41DFA2}"/>
              </a:ext>
            </a:extLst>
          </p:cNvPr>
          <p:cNvSpPr/>
          <p:nvPr/>
        </p:nvSpPr>
        <p:spPr>
          <a:xfrm>
            <a:off x="4425883" y="681462"/>
            <a:ext cx="716950" cy="619356"/>
          </a:xfrm>
          <a:prstGeom prst="roundRect">
            <a:avLst/>
          </a:prstGeom>
          <a:solidFill>
            <a:srgbClr val="648FC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№6</a:t>
            </a:r>
          </a:p>
        </p:txBody>
      </p:sp>
      <p:sp>
        <p:nvSpPr>
          <p:cNvPr id="94" name="Скругленный прямоугольник 11">
            <a:extLst>
              <a:ext uri="{FF2B5EF4-FFF2-40B4-BE49-F238E27FC236}">
                <a16:creationId xmlns:a16="http://schemas.microsoft.com/office/drawing/2014/main" id="{759D1104-5F17-617A-9961-33D88FDFC838}"/>
              </a:ext>
            </a:extLst>
          </p:cNvPr>
          <p:cNvSpPr/>
          <p:nvPr/>
        </p:nvSpPr>
        <p:spPr>
          <a:xfrm>
            <a:off x="4430253" y="1423107"/>
            <a:ext cx="71695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95" name="Скругленный прямоугольник 11">
            <a:extLst>
              <a:ext uri="{FF2B5EF4-FFF2-40B4-BE49-F238E27FC236}">
                <a16:creationId xmlns:a16="http://schemas.microsoft.com/office/drawing/2014/main" id="{D9268011-4363-0911-1803-4A8416D2C77C}"/>
              </a:ext>
            </a:extLst>
          </p:cNvPr>
          <p:cNvSpPr/>
          <p:nvPr/>
        </p:nvSpPr>
        <p:spPr>
          <a:xfrm>
            <a:off x="4430253" y="2167390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96" name="Скругленный прямоугольник 11">
            <a:extLst>
              <a:ext uri="{FF2B5EF4-FFF2-40B4-BE49-F238E27FC236}">
                <a16:creationId xmlns:a16="http://schemas.microsoft.com/office/drawing/2014/main" id="{9AA4AB75-CF61-C260-0B8D-3E77D288A2C1}"/>
              </a:ext>
            </a:extLst>
          </p:cNvPr>
          <p:cNvSpPr/>
          <p:nvPr/>
        </p:nvSpPr>
        <p:spPr>
          <a:xfrm>
            <a:off x="4430253" y="2892844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70,3</a:t>
            </a:r>
          </a:p>
        </p:txBody>
      </p:sp>
      <p:sp>
        <p:nvSpPr>
          <p:cNvPr id="97" name="Скругленный прямоугольник 11">
            <a:extLst>
              <a:ext uri="{FF2B5EF4-FFF2-40B4-BE49-F238E27FC236}">
                <a16:creationId xmlns:a16="http://schemas.microsoft.com/office/drawing/2014/main" id="{CA3D5D3D-D7A3-7863-E26A-F3EC4251E48E}"/>
              </a:ext>
            </a:extLst>
          </p:cNvPr>
          <p:cNvSpPr/>
          <p:nvPr/>
        </p:nvSpPr>
        <p:spPr>
          <a:xfrm>
            <a:off x="4430253" y="3618334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98" name="Скругленный прямоугольник 11">
            <a:extLst>
              <a:ext uri="{FF2B5EF4-FFF2-40B4-BE49-F238E27FC236}">
                <a16:creationId xmlns:a16="http://schemas.microsoft.com/office/drawing/2014/main" id="{DBBBB8FB-0C88-58DF-35C7-28DC23579027}"/>
              </a:ext>
            </a:extLst>
          </p:cNvPr>
          <p:cNvSpPr/>
          <p:nvPr/>
        </p:nvSpPr>
        <p:spPr>
          <a:xfrm>
            <a:off x="4430253" y="4350342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99" name="Скругленный прямоугольник 11">
            <a:extLst>
              <a:ext uri="{FF2B5EF4-FFF2-40B4-BE49-F238E27FC236}">
                <a16:creationId xmlns:a16="http://schemas.microsoft.com/office/drawing/2014/main" id="{6D95F69F-3F77-7652-12E4-E0D70889BC64}"/>
              </a:ext>
            </a:extLst>
          </p:cNvPr>
          <p:cNvSpPr/>
          <p:nvPr/>
        </p:nvSpPr>
        <p:spPr>
          <a:xfrm>
            <a:off x="4425883" y="5080549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00" name="Скругленный прямоугольник 11">
            <a:extLst>
              <a:ext uri="{FF2B5EF4-FFF2-40B4-BE49-F238E27FC236}">
                <a16:creationId xmlns:a16="http://schemas.microsoft.com/office/drawing/2014/main" id="{A876D82D-E9E6-4451-7B54-1505DE7C524E}"/>
              </a:ext>
            </a:extLst>
          </p:cNvPr>
          <p:cNvSpPr/>
          <p:nvPr/>
        </p:nvSpPr>
        <p:spPr>
          <a:xfrm>
            <a:off x="4425883" y="5813597"/>
            <a:ext cx="712580" cy="3686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70,3</a:t>
            </a:r>
          </a:p>
        </p:txBody>
      </p:sp>
      <p:sp>
        <p:nvSpPr>
          <p:cNvPr id="101" name="Скругленный прямоугольник 11">
            <a:extLst>
              <a:ext uri="{FF2B5EF4-FFF2-40B4-BE49-F238E27FC236}">
                <a16:creationId xmlns:a16="http://schemas.microsoft.com/office/drawing/2014/main" id="{54D73221-D172-298B-29A5-9C2285FCF808}"/>
              </a:ext>
            </a:extLst>
          </p:cNvPr>
          <p:cNvSpPr/>
          <p:nvPr/>
        </p:nvSpPr>
        <p:spPr>
          <a:xfrm>
            <a:off x="5178193" y="664879"/>
            <a:ext cx="716950" cy="619356"/>
          </a:xfrm>
          <a:prstGeom prst="roundRect">
            <a:avLst/>
          </a:prstGeom>
          <a:solidFill>
            <a:srgbClr val="648FC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№22</a:t>
            </a:r>
          </a:p>
        </p:txBody>
      </p:sp>
      <p:sp>
        <p:nvSpPr>
          <p:cNvPr id="102" name="Скругленный прямоугольник 11">
            <a:extLst>
              <a:ext uri="{FF2B5EF4-FFF2-40B4-BE49-F238E27FC236}">
                <a16:creationId xmlns:a16="http://schemas.microsoft.com/office/drawing/2014/main" id="{BCE94244-6CD7-87FC-2E6C-150F81A25F9C}"/>
              </a:ext>
            </a:extLst>
          </p:cNvPr>
          <p:cNvSpPr/>
          <p:nvPr/>
        </p:nvSpPr>
        <p:spPr>
          <a:xfrm>
            <a:off x="5182563" y="1406524"/>
            <a:ext cx="71695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03" name="Скругленный прямоугольник 11">
            <a:extLst>
              <a:ext uri="{FF2B5EF4-FFF2-40B4-BE49-F238E27FC236}">
                <a16:creationId xmlns:a16="http://schemas.microsoft.com/office/drawing/2014/main" id="{6AA4EC5B-FB06-C794-7583-8013AAA64F29}"/>
              </a:ext>
            </a:extLst>
          </p:cNvPr>
          <p:cNvSpPr/>
          <p:nvPr/>
        </p:nvSpPr>
        <p:spPr>
          <a:xfrm>
            <a:off x="5182563" y="2150807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04" name="Скругленный прямоугольник 11">
            <a:extLst>
              <a:ext uri="{FF2B5EF4-FFF2-40B4-BE49-F238E27FC236}">
                <a16:creationId xmlns:a16="http://schemas.microsoft.com/office/drawing/2014/main" id="{5B4CFE94-75DC-262A-213F-BAAD2CF7FF9C}"/>
              </a:ext>
            </a:extLst>
          </p:cNvPr>
          <p:cNvSpPr/>
          <p:nvPr/>
        </p:nvSpPr>
        <p:spPr>
          <a:xfrm>
            <a:off x="5182563" y="2876261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115,4</a:t>
            </a:r>
          </a:p>
        </p:txBody>
      </p:sp>
      <p:sp>
        <p:nvSpPr>
          <p:cNvPr id="105" name="Скругленный прямоугольник 11">
            <a:extLst>
              <a:ext uri="{FF2B5EF4-FFF2-40B4-BE49-F238E27FC236}">
                <a16:creationId xmlns:a16="http://schemas.microsoft.com/office/drawing/2014/main" id="{D138EC63-1462-CC19-EA9E-39169C41758D}"/>
              </a:ext>
            </a:extLst>
          </p:cNvPr>
          <p:cNvSpPr/>
          <p:nvPr/>
        </p:nvSpPr>
        <p:spPr>
          <a:xfrm>
            <a:off x="5182563" y="3601751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06" name="Скругленный прямоугольник 11">
            <a:extLst>
              <a:ext uri="{FF2B5EF4-FFF2-40B4-BE49-F238E27FC236}">
                <a16:creationId xmlns:a16="http://schemas.microsoft.com/office/drawing/2014/main" id="{5E2E07D5-37F4-BC62-AAD5-3F2841D752B8}"/>
              </a:ext>
            </a:extLst>
          </p:cNvPr>
          <p:cNvSpPr/>
          <p:nvPr/>
        </p:nvSpPr>
        <p:spPr>
          <a:xfrm>
            <a:off x="5182563" y="4333759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07" name="Скругленный прямоугольник 11">
            <a:extLst>
              <a:ext uri="{FF2B5EF4-FFF2-40B4-BE49-F238E27FC236}">
                <a16:creationId xmlns:a16="http://schemas.microsoft.com/office/drawing/2014/main" id="{9D51DDA5-263B-75B6-D5DA-024F23A95B92}"/>
              </a:ext>
            </a:extLst>
          </p:cNvPr>
          <p:cNvSpPr/>
          <p:nvPr/>
        </p:nvSpPr>
        <p:spPr>
          <a:xfrm>
            <a:off x="5178193" y="5063966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08" name="Скругленный прямоугольник 11">
            <a:extLst>
              <a:ext uri="{FF2B5EF4-FFF2-40B4-BE49-F238E27FC236}">
                <a16:creationId xmlns:a16="http://schemas.microsoft.com/office/drawing/2014/main" id="{25D21C16-ED3E-0B4A-377D-D818FA8BFCE3}"/>
              </a:ext>
            </a:extLst>
          </p:cNvPr>
          <p:cNvSpPr/>
          <p:nvPr/>
        </p:nvSpPr>
        <p:spPr>
          <a:xfrm>
            <a:off x="5178193" y="5797014"/>
            <a:ext cx="712580" cy="3686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115,4</a:t>
            </a:r>
          </a:p>
        </p:txBody>
      </p:sp>
      <p:sp>
        <p:nvSpPr>
          <p:cNvPr id="109" name="Скругленный прямоугольник 11">
            <a:extLst>
              <a:ext uri="{FF2B5EF4-FFF2-40B4-BE49-F238E27FC236}">
                <a16:creationId xmlns:a16="http://schemas.microsoft.com/office/drawing/2014/main" id="{BCF1D5FA-10D5-4B9A-AEE6-44B6C0E6B614}"/>
              </a:ext>
            </a:extLst>
          </p:cNvPr>
          <p:cNvSpPr/>
          <p:nvPr/>
        </p:nvSpPr>
        <p:spPr>
          <a:xfrm>
            <a:off x="5940871" y="664879"/>
            <a:ext cx="716950" cy="619356"/>
          </a:xfrm>
          <a:prstGeom prst="roundRect">
            <a:avLst/>
          </a:prstGeom>
          <a:solidFill>
            <a:srgbClr val="648FC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№23</a:t>
            </a:r>
          </a:p>
        </p:txBody>
      </p:sp>
      <p:sp>
        <p:nvSpPr>
          <p:cNvPr id="110" name="Скругленный прямоугольник 11">
            <a:extLst>
              <a:ext uri="{FF2B5EF4-FFF2-40B4-BE49-F238E27FC236}">
                <a16:creationId xmlns:a16="http://schemas.microsoft.com/office/drawing/2014/main" id="{0460A5D6-7167-56DD-F63C-F392A4A1E970}"/>
              </a:ext>
            </a:extLst>
          </p:cNvPr>
          <p:cNvSpPr/>
          <p:nvPr/>
        </p:nvSpPr>
        <p:spPr>
          <a:xfrm>
            <a:off x="5945241" y="1406524"/>
            <a:ext cx="71695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3,9</a:t>
            </a:r>
          </a:p>
        </p:txBody>
      </p:sp>
      <p:sp>
        <p:nvSpPr>
          <p:cNvPr id="111" name="Скругленный прямоугольник 11">
            <a:extLst>
              <a:ext uri="{FF2B5EF4-FFF2-40B4-BE49-F238E27FC236}">
                <a16:creationId xmlns:a16="http://schemas.microsoft.com/office/drawing/2014/main" id="{E0B0CD9E-D9B4-74B2-5B41-BCB88C7B6F57}"/>
              </a:ext>
            </a:extLst>
          </p:cNvPr>
          <p:cNvSpPr/>
          <p:nvPr/>
        </p:nvSpPr>
        <p:spPr>
          <a:xfrm>
            <a:off x="5945241" y="2150807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12" name="Скругленный прямоугольник 11">
            <a:extLst>
              <a:ext uri="{FF2B5EF4-FFF2-40B4-BE49-F238E27FC236}">
                <a16:creationId xmlns:a16="http://schemas.microsoft.com/office/drawing/2014/main" id="{68AD51DA-09F0-A7D0-2A5F-211D1075201E}"/>
              </a:ext>
            </a:extLst>
          </p:cNvPr>
          <p:cNvSpPr/>
          <p:nvPr/>
        </p:nvSpPr>
        <p:spPr>
          <a:xfrm>
            <a:off x="5945241" y="2876261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30,3</a:t>
            </a:r>
          </a:p>
        </p:txBody>
      </p:sp>
      <p:sp>
        <p:nvSpPr>
          <p:cNvPr id="113" name="Скругленный прямоугольник 11">
            <a:extLst>
              <a:ext uri="{FF2B5EF4-FFF2-40B4-BE49-F238E27FC236}">
                <a16:creationId xmlns:a16="http://schemas.microsoft.com/office/drawing/2014/main" id="{928131BD-D0F7-2C82-0C39-C3EC0C3243B5}"/>
              </a:ext>
            </a:extLst>
          </p:cNvPr>
          <p:cNvSpPr/>
          <p:nvPr/>
        </p:nvSpPr>
        <p:spPr>
          <a:xfrm>
            <a:off x="5945241" y="3601751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14" name="Скругленный прямоугольник 11">
            <a:extLst>
              <a:ext uri="{FF2B5EF4-FFF2-40B4-BE49-F238E27FC236}">
                <a16:creationId xmlns:a16="http://schemas.microsoft.com/office/drawing/2014/main" id="{A946FA4C-DC8F-4179-DA21-4A489BCE8E42}"/>
              </a:ext>
            </a:extLst>
          </p:cNvPr>
          <p:cNvSpPr/>
          <p:nvPr/>
        </p:nvSpPr>
        <p:spPr>
          <a:xfrm>
            <a:off x="5945241" y="4333759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15" name="Скругленный прямоугольник 11">
            <a:extLst>
              <a:ext uri="{FF2B5EF4-FFF2-40B4-BE49-F238E27FC236}">
                <a16:creationId xmlns:a16="http://schemas.microsoft.com/office/drawing/2014/main" id="{A2D1AE7A-80C6-E478-9D6F-4DB38AF0D48A}"/>
              </a:ext>
            </a:extLst>
          </p:cNvPr>
          <p:cNvSpPr/>
          <p:nvPr/>
        </p:nvSpPr>
        <p:spPr>
          <a:xfrm>
            <a:off x="5940871" y="5063966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16" name="Скругленный прямоугольник 11">
            <a:extLst>
              <a:ext uri="{FF2B5EF4-FFF2-40B4-BE49-F238E27FC236}">
                <a16:creationId xmlns:a16="http://schemas.microsoft.com/office/drawing/2014/main" id="{120994A7-DF5E-156B-3E91-B4ED3A3E57E1}"/>
              </a:ext>
            </a:extLst>
          </p:cNvPr>
          <p:cNvSpPr/>
          <p:nvPr/>
        </p:nvSpPr>
        <p:spPr>
          <a:xfrm>
            <a:off x="5940871" y="5797014"/>
            <a:ext cx="712580" cy="3686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34,2</a:t>
            </a:r>
          </a:p>
        </p:txBody>
      </p:sp>
      <p:sp>
        <p:nvSpPr>
          <p:cNvPr id="117" name="Скругленный прямоугольник 11">
            <a:extLst>
              <a:ext uri="{FF2B5EF4-FFF2-40B4-BE49-F238E27FC236}">
                <a16:creationId xmlns:a16="http://schemas.microsoft.com/office/drawing/2014/main" id="{5062F990-5EEF-4915-95AC-F98D54AD39D9}"/>
              </a:ext>
            </a:extLst>
          </p:cNvPr>
          <p:cNvSpPr/>
          <p:nvPr/>
        </p:nvSpPr>
        <p:spPr>
          <a:xfrm>
            <a:off x="6705138" y="664879"/>
            <a:ext cx="716950" cy="619356"/>
          </a:xfrm>
          <a:prstGeom prst="roundRect">
            <a:avLst/>
          </a:prstGeom>
          <a:solidFill>
            <a:srgbClr val="648FC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№26</a:t>
            </a:r>
          </a:p>
        </p:txBody>
      </p:sp>
      <p:sp>
        <p:nvSpPr>
          <p:cNvPr id="118" name="Скругленный прямоугольник 11">
            <a:extLst>
              <a:ext uri="{FF2B5EF4-FFF2-40B4-BE49-F238E27FC236}">
                <a16:creationId xmlns:a16="http://schemas.microsoft.com/office/drawing/2014/main" id="{9E8B4E5F-2F40-E51E-BAF0-44D76F304898}"/>
              </a:ext>
            </a:extLst>
          </p:cNvPr>
          <p:cNvSpPr/>
          <p:nvPr/>
        </p:nvSpPr>
        <p:spPr>
          <a:xfrm>
            <a:off x="6709508" y="1406524"/>
            <a:ext cx="71695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212,7</a:t>
            </a:r>
          </a:p>
        </p:txBody>
      </p:sp>
      <p:sp>
        <p:nvSpPr>
          <p:cNvPr id="119" name="Скругленный прямоугольник 11">
            <a:extLst>
              <a:ext uri="{FF2B5EF4-FFF2-40B4-BE49-F238E27FC236}">
                <a16:creationId xmlns:a16="http://schemas.microsoft.com/office/drawing/2014/main" id="{0A9CA057-B300-D91D-37B0-9386FA35333E}"/>
              </a:ext>
            </a:extLst>
          </p:cNvPr>
          <p:cNvSpPr/>
          <p:nvPr/>
        </p:nvSpPr>
        <p:spPr>
          <a:xfrm>
            <a:off x="6709508" y="2150807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99,1</a:t>
            </a:r>
          </a:p>
        </p:txBody>
      </p:sp>
      <p:sp>
        <p:nvSpPr>
          <p:cNvPr id="120" name="Скругленный прямоугольник 11">
            <a:extLst>
              <a:ext uri="{FF2B5EF4-FFF2-40B4-BE49-F238E27FC236}">
                <a16:creationId xmlns:a16="http://schemas.microsoft.com/office/drawing/2014/main" id="{A4A73E8F-DFF1-3F7F-EF45-73D72675BC9C}"/>
              </a:ext>
            </a:extLst>
          </p:cNvPr>
          <p:cNvSpPr/>
          <p:nvPr/>
        </p:nvSpPr>
        <p:spPr>
          <a:xfrm>
            <a:off x="6709508" y="2876261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128,6</a:t>
            </a:r>
          </a:p>
        </p:txBody>
      </p:sp>
      <p:sp>
        <p:nvSpPr>
          <p:cNvPr id="121" name="Скругленный прямоугольник 11">
            <a:extLst>
              <a:ext uri="{FF2B5EF4-FFF2-40B4-BE49-F238E27FC236}">
                <a16:creationId xmlns:a16="http://schemas.microsoft.com/office/drawing/2014/main" id="{C087959A-061E-4B08-A663-2B7F6DE8B0B6}"/>
              </a:ext>
            </a:extLst>
          </p:cNvPr>
          <p:cNvSpPr/>
          <p:nvPr/>
        </p:nvSpPr>
        <p:spPr>
          <a:xfrm>
            <a:off x="6709508" y="3601751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22" name="Скругленный прямоугольник 11">
            <a:extLst>
              <a:ext uri="{FF2B5EF4-FFF2-40B4-BE49-F238E27FC236}">
                <a16:creationId xmlns:a16="http://schemas.microsoft.com/office/drawing/2014/main" id="{153655A1-FC82-EF1C-6AC4-D127B807B7AD}"/>
              </a:ext>
            </a:extLst>
          </p:cNvPr>
          <p:cNvSpPr/>
          <p:nvPr/>
        </p:nvSpPr>
        <p:spPr>
          <a:xfrm>
            <a:off x="6709508" y="4333759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23" name="Скругленный прямоугольник 11">
            <a:extLst>
              <a:ext uri="{FF2B5EF4-FFF2-40B4-BE49-F238E27FC236}">
                <a16:creationId xmlns:a16="http://schemas.microsoft.com/office/drawing/2014/main" id="{959F8303-B2E4-F86D-FF1F-2079E7FB5C38}"/>
              </a:ext>
            </a:extLst>
          </p:cNvPr>
          <p:cNvSpPr/>
          <p:nvPr/>
        </p:nvSpPr>
        <p:spPr>
          <a:xfrm>
            <a:off x="6705138" y="5063966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24" name="Скругленный прямоугольник 11">
            <a:extLst>
              <a:ext uri="{FF2B5EF4-FFF2-40B4-BE49-F238E27FC236}">
                <a16:creationId xmlns:a16="http://schemas.microsoft.com/office/drawing/2014/main" id="{760B15D4-8F82-4489-410A-2A1D7CECE1F7}"/>
              </a:ext>
            </a:extLst>
          </p:cNvPr>
          <p:cNvSpPr/>
          <p:nvPr/>
        </p:nvSpPr>
        <p:spPr>
          <a:xfrm>
            <a:off x="6705138" y="5797014"/>
            <a:ext cx="712580" cy="3686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440,4</a:t>
            </a:r>
          </a:p>
        </p:txBody>
      </p:sp>
      <p:sp>
        <p:nvSpPr>
          <p:cNvPr id="125" name="Скругленный прямоугольник 11">
            <a:extLst>
              <a:ext uri="{FF2B5EF4-FFF2-40B4-BE49-F238E27FC236}">
                <a16:creationId xmlns:a16="http://schemas.microsoft.com/office/drawing/2014/main" id="{31455858-D0B4-3503-540E-B5E8AFF6F7E5}"/>
              </a:ext>
            </a:extLst>
          </p:cNvPr>
          <p:cNvSpPr/>
          <p:nvPr/>
        </p:nvSpPr>
        <p:spPr>
          <a:xfrm>
            <a:off x="7485701" y="657143"/>
            <a:ext cx="716950" cy="619356"/>
          </a:xfrm>
          <a:prstGeom prst="roundRect">
            <a:avLst/>
          </a:prstGeom>
          <a:solidFill>
            <a:srgbClr val="648FC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№40</a:t>
            </a:r>
          </a:p>
        </p:txBody>
      </p:sp>
      <p:sp>
        <p:nvSpPr>
          <p:cNvPr id="126" name="Скругленный прямоугольник 11">
            <a:extLst>
              <a:ext uri="{FF2B5EF4-FFF2-40B4-BE49-F238E27FC236}">
                <a16:creationId xmlns:a16="http://schemas.microsoft.com/office/drawing/2014/main" id="{EBDB84DA-87AF-EF0C-57DF-DBC07BAB02A4}"/>
              </a:ext>
            </a:extLst>
          </p:cNvPr>
          <p:cNvSpPr/>
          <p:nvPr/>
        </p:nvSpPr>
        <p:spPr>
          <a:xfrm>
            <a:off x="7490071" y="1398788"/>
            <a:ext cx="71695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244,6</a:t>
            </a:r>
          </a:p>
        </p:txBody>
      </p:sp>
      <p:sp>
        <p:nvSpPr>
          <p:cNvPr id="127" name="Скругленный прямоугольник 11">
            <a:extLst>
              <a:ext uri="{FF2B5EF4-FFF2-40B4-BE49-F238E27FC236}">
                <a16:creationId xmlns:a16="http://schemas.microsoft.com/office/drawing/2014/main" id="{0E39DAEF-C1A2-9A50-FC9C-C2D5708B8B82}"/>
              </a:ext>
            </a:extLst>
          </p:cNvPr>
          <p:cNvSpPr/>
          <p:nvPr/>
        </p:nvSpPr>
        <p:spPr>
          <a:xfrm>
            <a:off x="7490071" y="2143071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10,4</a:t>
            </a:r>
          </a:p>
        </p:txBody>
      </p:sp>
      <p:sp>
        <p:nvSpPr>
          <p:cNvPr id="128" name="Скругленный прямоугольник 11">
            <a:extLst>
              <a:ext uri="{FF2B5EF4-FFF2-40B4-BE49-F238E27FC236}">
                <a16:creationId xmlns:a16="http://schemas.microsoft.com/office/drawing/2014/main" id="{129864A6-A8E5-E981-48CF-94A0E538D98C}"/>
              </a:ext>
            </a:extLst>
          </p:cNvPr>
          <p:cNvSpPr/>
          <p:nvPr/>
        </p:nvSpPr>
        <p:spPr>
          <a:xfrm>
            <a:off x="7490071" y="2868525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809,4</a:t>
            </a:r>
          </a:p>
        </p:txBody>
      </p:sp>
      <p:sp>
        <p:nvSpPr>
          <p:cNvPr id="129" name="Скругленный прямоугольник 11">
            <a:extLst>
              <a:ext uri="{FF2B5EF4-FFF2-40B4-BE49-F238E27FC236}">
                <a16:creationId xmlns:a16="http://schemas.microsoft.com/office/drawing/2014/main" id="{DDD2FE49-D5AF-2A65-06CD-17FE9C6D41DD}"/>
              </a:ext>
            </a:extLst>
          </p:cNvPr>
          <p:cNvSpPr/>
          <p:nvPr/>
        </p:nvSpPr>
        <p:spPr>
          <a:xfrm>
            <a:off x="7490071" y="3594015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10,9</a:t>
            </a:r>
          </a:p>
        </p:txBody>
      </p:sp>
      <p:sp>
        <p:nvSpPr>
          <p:cNvPr id="130" name="Скругленный прямоугольник 11">
            <a:extLst>
              <a:ext uri="{FF2B5EF4-FFF2-40B4-BE49-F238E27FC236}">
                <a16:creationId xmlns:a16="http://schemas.microsoft.com/office/drawing/2014/main" id="{52C42826-1B0B-3980-A3CA-D675FF20301B}"/>
              </a:ext>
            </a:extLst>
          </p:cNvPr>
          <p:cNvSpPr/>
          <p:nvPr/>
        </p:nvSpPr>
        <p:spPr>
          <a:xfrm>
            <a:off x="7490071" y="4326023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31" name="Скругленный прямоугольник 11">
            <a:extLst>
              <a:ext uri="{FF2B5EF4-FFF2-40B4-BE49-F238E27FC236}">
                <a16:creationId xmlns:a16="http://schemas.microsoft.com/office/drawing/2014/main" id="{EF61295F-AD1D-4D94-0C58-D75D90B044B1}"/>
              </a:ext>
            </a:extLst>
          </p:cNvPr>
          <p:cNvSpPr/>
          <p:nvPr/>
        </p:nvSpPr>
        <p:spPr>
          <a:xfrm>
            <a:off x="7485701" y="5056230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34,1</a:t>
            </a:r>
          </a:p>
        </p:txBody>
      </p:sp>
      <p:sp>
        <p:nvSpPr>
          <p:cNvPr id="132" name="Скругленный прямоугольник 11">
            <a:extLst>
              <a:ext uri="{FF2B5EF4-FFF2-40B4-BE49-F238E27FC236}">
                <a16:creationId xmlns:a16="http://schemas.microsoft.com/office/drawing/2014/main" id="{75FA6F29-B034-3472-37F9-196B37E80A5B}"/>
              </a:ext>
            </a:extLst>
          </p:cNvPr>
          <p:cNvSpPr/>
          <p:nvPr/>
        </p:nvSpPr>
        <p:spPr>
          <a:xfrm>
            <a:off x="7485701" y="5789278"/>
            <a:ext cx="712580" cy="3686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1 109,4</a:t>
            </a:r>
          </a:p>
        </p:txBody>
      </p:sp>
      <p:sp>
        <p:nvSpPr>
          <p:cNvPr id="133" name="Скругленный прямоугольник 11">
            <a:extLst>
              <a:ext uri="{FF2B5EF4-FFF2-40B4-BE49-F238E27FC236}">
                <a16:creationId xmlns:a16="http://schemas.microsoft.com/office/drawing/2014/main" id="{DA05A712-FB8F-BA7D-18C7-87935C563087}"/>
              </a:ext>
            </a:extLst>
          </p:cNvPr>
          <p:cNvSpPr/>
          <p:nvPr/>
        </p:nvSpPr>
        <p:spPr>
          <a:xfrm>
            <a:off x="8243168" y="657143"/>
            <a:ext cx="716950" cy="619356"/>
          </a:xfrm>
          <a:prstGeom prst="roundRect">
            <a:avLst/>
          </a:prstGeom>
          <a:solidFill>
            <a:srgbClr val="648FC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ЕТО</a:t>
            </a:r>
          </a:p>
        </p:txBody>
      </p:sp>
      <p:sp>
        <p:nvSpPr>
          <p:cNvPr id="134" name="Скругленный прямоугольник 11">
            <a:extLst>
              <a:ext uri="{FF2B5EF4-FFF2-40B4-BE49-F238E27FC236}">
                <a16:creationId xmlns:a16="http://schemas.microsoft.com/office/drawing/2014/main" id="{D617E0E8-2529-A686-5EE7-B4CC7FFB640F}"/>
              </a:ext>
            </a:extLst>
          </p:cNvPr>
          <p:cNvSpPr/>
          <p:nvPr/>
        </p:nvSpPr>
        <p:spPr>
          <a:xfrm>
            <a:off x="8247538" y="1398788"/>
            <a:ext cx="71695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570,9</a:t>
            </a:r>
          </a:p>
        </p:txBody>
      </p:sp>
      <p:sp>
        <p:nvSpPr>
          <p:cNvPr id="135" name="Скругленный прямоугольник 11">
            <a:extLst>
              <a:ext uri="{FF2B5EF4-FFF2-40B4-BE49-F238E27FC236}">
                <a16:creationId xmlns:a16="http://schemas.microsoft.com/office/drawing/2014/main" id="{5A653BCE-B088-A75B-C808-90AC74018BF4}"/>
              </a:ext>
            </a:extLst>
          </p:cNvPr>
          <p:cNvSpPr/>
          <p:nvPr/>
        </p:nvSpPr>
        <p:spPr>
          <a:xfrm>
            <a:off x="8247538" y="2143071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22,4</a:t>
            </a:r>
          </a:p>
        </p:txBody>
      </p:sp>
      <p:sp>
        <p:nvSpPr>
          <p:cNvPr id="136" name="Скругленный прямоугольник 11">
            <a:extLst>
              <a:ext uri="{FF2B5EF4-FFF2-40B4-BE49-F238E27FC236}">
                <a16:creationId xmlns:a16="http://schemas.microsoft.com/office/drawing/2014/main" id="{FB82C429-5D95-007E-7D88-5F98ABA15850}"/>
              </a:ext>
            </a:extLst>
          </p:cNvPr>
          <p:cNvSpPr/>
          <p:nvPr/>
        </p:nvSpPr>
        <p:spPr>
          <a:xfrm>
            <a:off x="8247538" y="2868525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233,5</a:t>
            </a:r>
          </a:p>
        </p:txBody>
      </p:sp>
      <p:sp>
        <p:nvSpPr>
          <p:cNvPr id="137" name="Скругленный прямоугольник 11">
            <a:extLst>
              <a:ext uri="{FF2B5EF4-FFF2-40B4-BE49-F238E27FC236}">
                <a16:creationId xmlns:a16="http://schemas.microsoft.com/office/drawing/2014/main" id="{AF420553-3299-2D4D-D214-56E0AABDF197}"/>
              </a:ext>
            </a:extLst>
          </p:cNvPr>
          <p:cNvSpPr/>
          <p:nvPr/>
        </p:nvSpPr>
        <p:spPr>
          <a:xfrm>
            <a:off x="8247538" y="3594015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2,4</a:t>
            </a:r>
          </a:p>
        </p:txBody>
      </p:sp>
      <p:sp>
        <p:nvSpPr>
          <p:cNvPr id="138" name="Скругленный прямоугольник 11">
            <a:extLst>
              <a:ext uri="{FF2B5EF4-FFF2-40B4-BE49-F238E27FC236}">
                <a16:creationId xmlns:a16="http://schemas.microsoft.com/office/drawing/2014/main" id="{97C2A13C-E81F-1F04-7DC6-C00E8C2F4B38}"/>
              </a:ext>
            </a:extLst>
          </p:cNvPr>
          <p:cNvSpPr/>
          <p:nvPr/>
        </p:nvSpPr>
        <p:spPr>
          <a:xfrm>
            <a:off x="8247538" y="4326023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39" name="Скругленный прямоугольник 11">
            <a:extLst>
              <a:ext uri="{FF2B5EF4-FFF2-40B4-BE49-F238E27FC236}">
                <a16:creationId xmlns:a16="http://schemas.microsoft.com/office/drawing/2014/main" id="{1961D49A-2726-2344-B269-B591082B7B23}"/>
              </a:ext>
            </a:extLst>
          </p:cNvPr>
          <p:cNvSpPr/>
          <p:nvPr/>
        </p:nvSpPr>
        <p:spPr>
          <a:xfrm>
            <a:off x="8243168" y="5056230"/>
            <a:ext cx="712580" cy="6529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40" name="Скругленный прямоугольник 11">
            <a:extLst>
              <a:ext uri="{FF2B5EF4-FFF2-40B4-BE49-F238E27FC236}">
                <a16:creationId xmlns:a16="http://schemas.microsoft.com/office/drawing/2014/main" id="{4BC2E1E9-BDB8-3501-4899-4A42446954A9}"/>
              </a:ext>
            </a:extLst>
          </p:cNvPr>
          <p:cNvSpPr/>
          <p:nvPr/>
        </p:nvSpPr>
        <p:spPr>
          <a:xfrm>
            <a:off x="8243168" y="5789278"/>
            <a:ext cx="712580" cy="3686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829,2</a:t>
            </a:r>
          </a:p>
        </p:txBody>
      </p:sp>
    </p:spTree>
    <p:extLst>
      <p:ext uri="{BB962C8B-B14F-4D97-AF65-F5344CB8AC3E}">
        <p14:creationId xmlns:p14="http://schemas.microsoft.com/office/powerpoint/2010/main" val="1071740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8532440" y="6237312"/>
            <a:ext cx="521593" cy="50405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8659364" y="6344053"/>
            <a:ext cx="288032" cy="290574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0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ru-R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5888" y="116632"/>
            <a:ext cx="9217024" cy="54156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Тарифные последствия для потребителей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при реализации Варианта 1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8013E-AC6D-79FE-CF6D-A0B9A576E456}"/>
              </a:ext>
            </a:extLst>
          </p:cNvPr>
          <p:cNvSpPr txBox="1"/>
          <p:nvPr/>
        </p:nvSpPr>
        <p:spPr>
          <a:xfrm>
            <a:off x="273988" y="6092968"/>
            <a:ext cx="83219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всех ЕТО тариф конечного потребителя будет совпадать с утвержденным тарифом, посчитанным с учетом индексов МЭР.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C2921-2102-29EF-098C-D40E459E4D5B}"/>
              </a:ext>
            </a:extLst>
          </p:cNvPr>
          <p:cNvSpPr txBox="1">
            <a:spLocks/>
          </p:cNvSpPr>
          <p:nvPr/>
        </p:nvSpPr>
        <p:spPr>
          <a:xfrm>
            <a:off x="17850" y="5661248"/>
            <a:ext cx="9217024" cy="54156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Прогнозируемый тариф ЕТО № 1 АО «Тулатеплосеть»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60E36A-0173-58CF-12E0-C696C5B8A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11" y="748209"/>
            <a:ext cx="8321914" cy="499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24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577604FD-60E0-994F-8265-BF1363BE1752}"/>
              </a:ext>
            </a:extLst>
          </p:cNvPr>
          <p:cNvSpPr/>
          <p:nvPr/>
        </p:nvSpPr>
        <p:spPr>
          <a:xfrm>
            <a:off x="8532440" y="6237312"/>
            <a:ext cx="521593" cy="50405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2C10638D-CA22-28C5-AAD3-6409BA7D2A1E}"/>
              </a:ext>
            </a:extLst>
          </p:cNvPr>
          <p:cNvSpPr txBox="1">
            <a:spLocks/>
          </p:cNvSpPr>
          <p:nvPr/>
        </p:nvSpPr>
        <p:spPr>
          <a:xfrm>
            <a:off x="8659364" y="6344053"/>
            <a:ext cx="288032" cy="290574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0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ru-R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9FB45F8-F8DB-F799-01B0-AE4B80EE0F67}"/>
              </a:ext>
            </a:extLst>
          </p:cNvPr>
          <p:cNvSpPr txBox="1">
            <a:spLocks/>
          </p:cNvSpPr>
          <p:nvPr/>
        </p:nvSpPr>
        <p:spPr>
          <a:xfrm>
            <a:off x="665820" y="188640"/>
            <a:ext cx="7812360" cy="36004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Источники финансирования, млрд. руб. без НДС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DBF464-C75B-CFA5-8623-F880D7BD7A4E}"/>
              </a:ext>
            </a:extLst>
          </p:cNvPr>
          <p:cNvSpPr txBox="1"/>
          <p:nvPr/>
        </p:nvSpPr>
        <p:spPr>
          <a:xfrm>
            <a:off x="89967" y="5949280"/>
            <a:ext cx="89640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«Капитальный ремонт» относится к тарифным источникам для АО «Тулатеплосеть». </a:t>
            </a:r>
          </a:p>
          <a:p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«Бюджетные средства» запланированы на 2023-2024 годы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10D9D7-5CCF-D15C-BF3C-2C7BEAB1F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95" y="836712"/>
            <a:ext cx="8307609" cy="496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12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E66B73-1D73-2F43-08E3-8381BCF4D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96" y="1052736"/>
            <a:ext cx="8987508" cy="5420500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3F229F91-54F1-9FF7-E9FE-110C6177FAFB}"/>
              </a:ext>
            </a:extLst>
          </p:cNvPr>
          <p:cNvSpPr/>
          <p:nvPr/>
        </p:nvSpPr>
        <p:spPr>
          <a:xfrm>
            <a:off x="8532440" y="6237312"/>
            <a:ext cx="521593" cy="50405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621BEBF5-E157-A9A3-347D-96F871AF4B43}"/>
              </a:ext>
            </a:extLst>
          </p:cNvPr>
          <p:cNvSpPr txBox="1">
            <a:spLocks/>
          </p:cNvSpPr>
          <p:nvPr/>
        </p:nvSpPr>
        <p:spPr>
          <a:xfrm>
            <a:off x="8659364" y="6344053"/>
            <a:ext cx="288032" cy="290574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0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ru-R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A89D72B-4986-05A4-A924-20BA2EFA17EC}"/>
              </a:ext>
            </a:extLst>
          </p:cNvPr>
          <p:cNvSpPr txBox="1">
            <a:spLocks/>
          </p:cNvSpPr>
          <p:nvPr/>
        </p:nvSpPr>
        <p:spPr>
          <a:xfrm>
            <a:off x="120796" y="0"/>
            <a:ext cx="8933237" cy="61356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Величины фактических и договорных тепловых нагрузок ЕТО МО г. Тула</a:t>
            </a:r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2590130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2E0DAAD-1107-5306-B93B-D84E6BAD3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199B284-7CD0-AE34-FEEA-1D392C078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87592"/>
            <a:ext cx="3089445" cy="621236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44423FF-716C-D04A-06CF-9DCBF9FCF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707" y="604645"/>
            <a:ext cx="3089445" cy="621845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E7A85A2-CDD8-BA0E-E3AF-6E5378DA1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015" y="610960"/>
            <a:ext cx="3150457" cy="6218459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C57EF894-5781-5210-6B0D-85712EE42A8D}"/>
              </a:ext>
            </a:extLst>
          </p:cNvPr>
          <p:cNvSpPr/>
          <p:nvPr/>
        </p:nvSpPr>
        <p:spPr>
          <a:xfrm>
            <a:off x="8532440" y="6237312"/>
            <a:ext cx="521593" cy="50405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4">
            <a:extLst>
              <a:ext uri="{FF2B5EF4-FFF2-40B4-BE49-F238E27FC236}">
                <a16:creationId xmlns:a16="http://schemas.microsoft.com/office/drawing/2014/main" id="{BEEE9BAA-DC9A-72A9-A7F2-219639CB63B3}"/>
              </a:ext>
            </a:extLst>
          </p:cNvPr>
          <p:cNvSpPr txBox="1">
            <a:spLocks/>
          </p:cNvSpPr>
          <p:nvPr/>
        </p:nvSpPr>
        <p:spPr>
          <a:xfrm>
            <a:off x="8659364" y="6344053"/>
            <a:ext cx="288032" cy="290574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0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ru-R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39DDEB4F-939F-E97D-B3DC-800B03D4D515}"/>
              </a:ext>
            </a:extLst>
          </p:cNvPr>
          <p:cNvSpPr txBox="1">
            <a:spLocks/>
          </p:cNvSpPr>
          <p:nvPr/>
        </p:nvSpPr>
        <p:spPr>
          <a:xfrm>
            <a:off x="107504" y="0"/>
            <a:ext cx="8856983" cy="61356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Показатели надежности теплоснабжения (коэффициенты готовности)</a:t>
            </a:r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2479219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ctr"/>
            <a:fld id="{B19B0651-EE4F-4900-A07F-96A6BFA9D0F0}" type="slidenum">
              <a:rPr lang="ru-RU" sz="2000" smtClean="0">
                <a:solidFill>
                  <a:schemeClr val="bg1"/>
                </a:solidFill>
              </a:rPr>
              <a:pPr algn="ctr"/>
              <a:t>18</a:t>
            </a:fld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333" y="3573016"/>
            <a:ext cx="7787107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Спасибо за внимание!</a:t>
            </a:r>
          </a:p>
        </p:txBody>
      </p:sp>
      <p:sp>
        <p:nvSpPr>
          <p:cNvPr id="6" name="Заголовок 10"/>
          <p:cNvSpPr>
            <a:spLocks noGrp="1"/>
          </p:cNvSpPr>
          <p:nvPr>
            <p:ph type="title"/>
          </p:nvPr>
        </p:nvSpPr>
        <p:spPr>
          <a:xfrm>
            <a:off x="69850" y="980728"/>
            <a:ext cx="7022430" cy="1357289"/>
          </a:xfrm>
          <a:solidFill>
            <a:srgbClr val="3C689E"/>
          </a:solidFill>
        </p:spPr>
        <p:txBody>
          <a:bodyPr>
            <a:noAutofit/>
          </a:bodyPr>
          <a:lstStyle/>
          <a:p>
            <a:r>
              <a:rPr lang="ru-RU" sz="3500" b="1" dirty="0">
                <a:solidFill>
                  <a:schemeClr val="bg1"/>
                </a:solidFill>
              </a:rPr>
              <a:t>Проект схемы теплоснабжения </a:t>
            </a:r>
            <a:br>
              <a:rPr lang="ru-RU" sz="3500" b="1" dirty="0">
                <a:solidFill>
                  <a:schemeClr val="bg1"/>
                </a:solidFill>
              </a:rPr>
            </a:br>
            <a:r>
              <a:rPr lang="ru-RU" sz="3500" b="1" dirty="0">
                <a:solidFill>
                  <a:schemeClr val="bg1"/>
                </a:solidFill>
              </a:rPr>
              <a:t>МО город Тула до 2038 года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4259D8-DBF6-4983-5E1C-D01D1AA85E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9512"/>
            <a:ext cx="1795055" cy="216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0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 txBox="1">
            <a:spLocks/>
          </p:cNvSpPr>
          <p:nvPr/>
        </p:nvSpPr>
        <p:spPr>
          <a:xfrm>
            <a:off x="0" y="0"/>
            <a:ext cx="9144000" cy="61356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Хронология устранения замечаний</a:t>
            </a:r>
            <a:endParaRPr lang="ru-RU" sz="600" dirty="0"/>
          </a:p>
        </p:txBody>
      </p:sp>
      <p:sp>
        <p:nvSpPr>
          <p:cNvPr id="33" name="Овал 32"/>
          <p:cNvSpPr/>
          <p:nvPr/>
        </p:nvSpPr>
        <p:spPr>
          <a:xfrm>
            <a:off x="8532440" y="6237312"/>
            <a:ext cx="521593" cy="50405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Номер слайда 4"/>
          <p:cNvSpPr txBox="1">
            <a:spLocks/>
          </p:cNvSpPr>
          <p:nvPr/>
        </p:nvSpPr>
        <p:spPr>
          <a:xfrm>
            <a:off x="8659364" y="6344053"/>
            <a:ext cx="288032" cy="290574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0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ru-R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56E56233-9A89-F380-A600-8E7252162572}"/>
              </a:ext>
            </a:extLst>
          </p:cNvPr>
          <p:cNvSpPr/>
          <p:nvPr/>
        </p:nvSpPr>
        <p:spPr>
          <a:xfrm>
            <a:off x="395536" y="79128"/>
            <a:ext cx="8424936" cy="439248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E8CDFBD-FE17-852F-52E4-E5149B1B1EE4}"/>
              </a:ext>
            </a:extLst>
          </p:cNvPr>
          <p:cNvSpPr/>
          <p:nvPr/>
        </p:nvSpPr>
        <p:spPr>
          <a:xfrm>
            <a:off x="360677" y="1339268"/>
            <a:ext cx="1567084" cy="18722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08.09.2023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замечаний от Минэнерго России к проекту схемы теплоснабжения г. Тула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47E2D4E-9682-DF9B-6949-B39CD0837DD3}"/>
              </a:ext>
            </a:extLst>
          </p:cNvPr>
          <p:cNvSpPr/>
          <p:nvPr/>
        </p:nvSpPr>
        <p:spPr>
          <a:xfrm>
            <a:off x="2198700" y="1339268"/>
            <a:ext cx="1567084" cy="18722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03.11.2023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доработанной схемы теплоснабжения размещен на официальном сайте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3F031B5-5713-3D52-677E-41784FE8A401}"/>
              </a:ext>
            </a:extLst>
          </p:cNvPr>
          <p:cNvSpPr/>
          <p:nvPr/>
        </p:nvSpPr>
        <p:spPr>
          <a:xfrm>
            <a:off x="4008019" y="1339268"/>
            <a:ext cx="1567084" cy="18722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13.11.2023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Завершен срок сбора замечаний. Общее количество поступивших замечаний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2BF4A4F-AA81-A3A1-8412-86F54D8AC53F}"/>
              </a:ext>
            </a:extLst>
          </p:cNvPr>
          <p:cNvSpPr/>
          <p:nvPr/>
        </p:nvSpPr>
        <p:spPr>
          <a:xfrm>
            <a:off x="5796136" y="1339268"/>
            <a:ext cx="1567084" cy="18722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14.11.2023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публичных слушаний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CE2755F-F731-9525-72C2-8B6485342269}"/>
              </a:ext>
            </a:extLst>
          </p:cNvPr>
          <p:cNvSpPr/>
          <p:nvPr/>
        </p:nvSpPr>
        <p:spPr>
          <a:xfrm>
            <a:off x="7541420" y="1339268"/>
            <a:ext cx="1567084" cy="18722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28.11.2023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проекта схемы теплоснабжения в Минэнерго России на утверждение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48D887E-264F-14BA-9563-31857375EFE0}"/>
              </a:ext>
            </a:extLst>
          </p:cNvPr>
          <p:cNvSpPr txBox="1">
            <a:spLocks/>
          </p:cNvSpPr>
          <p:nvPr/>
        </p:nvSpPr>
        <p:spPr>
          <a:xfrm>
            <a:off x="-504636" y="3789040"/>
            <a:ext cx="9271939" cy="61356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замечания</a:t>
            </a:r>
            <a:endParaRPr lang="ru-RU" sz="6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7F746E4-1FCA-4FAD-8627-578951DC27DA}"/>
              </a:ext>
            </a:extLst>
          </p:cNvPr>
          <p:cNvSpPr txBox="1">
            <a:spLocks/>
          </p:cNvSpPr>
          <p:nvPr/>
        </p:nvSpPr>
        <p:spPr>
          <a:xfrm>
            <a:off x="124597" y="4190144"/>
            <a:ext cx="8822799" cy="273630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ct val="120000"/>
              </a:lnSpc>
              <a:buAutoNum type="arabicPeriod"/>
            </a:pP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мероприятиях по приведению фактических режимов работы системы теплоснабжения к оптимальным. </a:t>
            </a:r>
          </a:p>
          <a:p>
            <a:pPr marL="228600" indent="-228600">
              <a:lnSpc>
                <a:spcPct val="120000"/>
              </a:lnSpc>
              <a:buAutoNum type="arabicPeriod"/>
            </a:pPr>
            <a:endParaRPr lang="ru-R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20000"/>
              </a:lnSpc>
              <a:buAutoNum type="arabicPeriod"/>
            </a:pP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величине расчетной (фактической) тепловой нагрузки ТЭЦ и котельных.</a:t>
            </a:r>
          </a:p>
          <a:p>
            <a:pPr marL="228600" indent="-228600">
              <a:lnSpc>
                <a:spcPct val="120000"/>
              </a:lnSpc>
              <a:buAutoNum type="arabicPeriod"/>
            </a:pPr>
            <a:endParaRPr lang="ru-R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20000"/>
              </a:lnSpc>
              <a:buAutoNum type="arabicPeriod"/>
            </a:pP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прогнозе роста тарифов на услуги теплоснабжения для потребителей.</a:t>
            </a:r>
          </a:p>
          <a:p>
            <a:pPr marL="228600" indent="-228600">
              <a:lnSpc>
                <a:spcPct val="120000"/>
              </a:lnSpc>
              <a:buAutoNum type="arabicPeriod"/>
            </a:pPr>
            <a:endParaRPr lang="ru-R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20000"/>
              </a:lnSpc>
              <a:buAutoNum type="arabicPeriod"/>
            </a:pP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источниках финансирования мероприятия объектов теплоснабжения.</a:t>
            </a:r>
          </a:p>
          <a:p>
            <a:pPr marL="228600" indent="-228600">
              <a:lnSpc>
                <a:spcPct val="120000"/>
              </a:lnSpc>
              <a:buAutoNum type="arabicPeriod"/>
            </a:pPr>
            <a:endParaRPr lang="ru-R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20000"/>
              </a:lnSpc>
              <a:buAutoNum type="arabicPeriod"/>
            </a:pP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корректности перспективных показателей надежности теплоснабжения потребителей.</a:t>
            </a:r>
          </a:p>
          <a:p>
            <a:pPr marL="228600" indent="-228600">
              <a:lnSpc>
                <a:spcPct val="120000"/>
              </a:lnSpc>
              <a:buAutoNum type="arabicPeriod"/>
            </a:pPr>
            <a:endParaRPr lang="ru-R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20000"/>
              </a:lnSpc>
              <a:buAutoNum type="arabicPeriod"/>
            </a:pP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правильности сведений по назначению и лишению статуса ЕТО.</a:t>
            </a:r>
          </a:p>
          <a:p>
            <a:pPr marL="228600" indent="-228600">
              <a:lnSpc>
                <a:spcPct val="120000"/>
              </a:lnSpc>
              <a:buAutoNum type="arabicPeriod"/>
            </a:pPr>
            <a:endParaRPr lang="ru-RU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526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555640" y="-37404"/>
            <a:ext cx="8471579" cy="34887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централизованного теплоснабжения МО г. Тула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6671" y="1437161"/>
            <a:ext cx="3321970" cy="441656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№2 ПАО «КМЗ»</a:t>
            </a:r>
          </a:p>
        </p:txBody>
      </p:sp>
      <p:sp>
        <p:nvSpPr>
          <p:cNvPr id="27" name="Скругленный прямоугольник 15"/>
          <p:cNvSpPr>
            <a:spLocks noChangeArrowheads="1"/>
          </p:cNvSpPr>
          <p:nvPr/>
        </p:nvSpPr>
        <p:spPr bwMode="auto">
          <a:xfrm>
            <a:off x="6980982" y="260648"/>
            <a:ext cx="2151807" cy="613059"/>
          </a:xfrm>
          <a:prstGeom prst="roundRect">
            <a:avLst>
              <a:gd name="adj" fmla="val 16667"/>
            </a:avLst>
          </a:prstGeom>
          <a:solidFill>
            <a:srgbClr val="9780B2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Протяженность тепловых сетей, км в </a:t>
            </a:r>
            <a:r>
              <a:rPr lang="ru-RU" sz="1200" b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однотр</a:t>
            </a:r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исп.</a:t>
            </a:r>
          </a:p>
        </p:txBody>
      </p:sp>
      <p:sp>
        <p:nvSpPr>
          <p:cNvPr id="34" name="Скругленный прямоугольник 15"/>
          <p:cNvSpPr>
            <a:spLocks noChangeArrowheads="1"/>
          </p:cNvSpPr>
          <p:nvPr/>
        </p:nvSpPr>
        <p:spPr bwMode="auto">
          <a:xfrm>
            <a:off x="5426820" y="263990"/>
            <a:ext cx="1512169" cy="608697"/>
          </a:xfrm>
          <a:prstGeom prst="roundRect">
            <a:avLst>
              <a:gd name="adj" fmla="val 16667"/>
            </a:avLst>
          </a:prstGeom>
          <a:solidFill>
            <a:srgbClr val="EC8282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Тепловая мощность, Гкал/ч</a:t>
            </a:r>
          </a:p>
        </p:txBody>
      </p:sp>
      <p:sp>
        <p:nvSpPr>
          <p:cNvPr id="42" name="Скругленный прямоугольник 15">
            <a:extLst>
              <a:ext uri="{FF2B5EF4-FFF2-40B4-BE49-F238E27FC236}">
                <a16:creationId xmlns:a16="http://schemas.microsoft.com/office/drawing/2014/main" id="{23396F1B-753B-4A80-9C18-F157168B6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543" y="1435742"/>
            <a:ext cx="2145800" cy="441656"/>
          </a:xfrm>
          <a:prstGeom prst="roundRect">
            <a:avLst>
              <a:gd name="adj" fmla="val 16667"/>
            </a:avLst>
          </a:prstGeom>
          <a:solidFill>
            <a:srgbClr val="9780B2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102,4</a:t>
            </a:r>
          </a:p>
        </p:txBody>
      </p:sp>
      <p:sp>
        <p:nvSpPr>
          <p:cNvPr id="43" name="Скругленный прямоугольник 15">
            <a:extLst>
              <a:ext uri="{FF2B5EF4-FFF2-40B4-BE49-F238E27FC236}">
                <a16:creationId xmlns:a16="http://schemas.microsoft.com/office/drawing/2014/main" id="{DB5EA4B5-C7A1-4B47-9D3C-027078F9E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374" y="1436113"/>
            <a:ext cx="1512169" cy="441656"/>
          </a:xfrm>
          <a:prstGeom prst="roundRect">
            <a:avLst>
              <a:gd name="adj" fmla="val 16667"/>
            </a:avLst>
          </a:prstGeom>
          <a:solidFill>
            <a:srgbClr val="EC8282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308</a:t>
            </a:r>
          </a:p>
        </p:txBody>
      </p:sp>
      <p:sp>
        <p:nvSpPr>
          <p:cNvPr id="59" name="Скругленный прямоугольник 15">
            <a:extLst>
              <a:ext uri="{FF2B5EF4-FFF2-40B4-BE49-F238E27FC236}">
                <a16:creationId xmlns:a16="http://schemas.microsoft.com/office/drawing/2014/main" id="{15C5A40E-2B7C-4FA8-83A0-151748A3D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9397" y="263990"/>
            <a:ext cx="1885430" cy="608697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Источники теплоснабжения</a:t>
            </a:r>
          </a:p>
        </p:txBody>
      </p:sp>
      <p:sp>
        <p:nvSpPr>
          <p:cNvPr id="60" name="Скругленный прямоугольник 15">
            <a:extLst>
              <a:ext uri="{FF2B5EF4-FFF2-40B4-BE49-F238E27FC236}">
                <a16:creationId xmlns:a16="http://schemas.microsoft.com/office/drawing/2014/main" id="{CBA77019-312C-4F26-B16A-3872E7415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304" y="1436113"/>
            <a:ext cx="1881891" cy="441656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ТЭЦ</a:t>
            </a:r>
          </a:p>
        </p:txBody>
      </p:sp>
      <p:sp>
        <p:nvSpPr>
          <p:cNvPr id="227" name="Скругленный прямоугольник 10">
            <a:extLst>
              <a:ext uri="{FF2B5EF4-FFF2-40B4-BE49-F238E27FC236}">
                <a16:creationId xmlns:a16="http://schemas.microsoft.com/office/drawing/2014/main" id="{7881BE6D-8307-4B63-9EE6-E9B61CB018F0}"/>
              </a:ext>
            </a:extLst>
          </p:cNvPr>
          <p:cNvSpPr/>
          <p:nvPr/>
        </p:nvSpPr>
        <p:spPr>
          <a:xfrm>
            <a:off x="106744" y="1972043"/>
            <a:ext cx="3321970" cy="435093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№3 АО «Тулачермет»</a:t>
            </a:r>
          </a:p>
        </p:txBody>
      </p:sp>
      <p:sp>
        <p:nvSpPr>
          <p:cNvPr id="228" name="Скругленный прямоугольник 15">
            <a:extLst>
              <a:ext uri="{FF2B5EF4-FFF2-40B4-BE49-F238E27FC236}">
                <a16:creationId xmlns:a16="http://schemas.microsoft.com/office/drawing/2014/main" id="{42B0893F-7207-46DA-9C7C-9274072C6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6616" y="1970624"/>
            <a:ext cx="2145800" cy="435093"/>
          </a:xfrm>
          <a:prstGeom prst="roundRect">
            <a:avLst>
              <a:gd name="adj" fmla="val 16667"/>
            </a:avLst>
          </a:prstGeom>
          <a:solidFill>
            <a:srgbClr val="9780B2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138,1</a:t>
            </a:r>
          </a:p>
        </p:txBody>
      </p:sp>
      <p:sp>
        <p:nvSpPr>
          <p:cNvPr id="229" name="Скругленный прямоугольник 15">
            <a:extLst>
              <a:ext uri="{FF2B5EF4-FFF2-40B4-BE49-F238E27FC236}">
                <a16:creationId xmlns:a16="http://schemas.microsoft.com/office/drawing/2014/main" id="{BD7B5B42-FA17-4C00-95EE-4DE5B08BE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447" y="1970995"/>
            <a:ext cx="1512169" cy="435093"/>
          </a:xfrm>
          <a:prstGeom prst="roundRect">
            <a:avLst>
              <a:gd name="adj" fmla="val 16667"/>
            </a:avLst>
          </a:prstGeom>
          <a:solidFill>
            <a:srgbClr val="EC8282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492</a:t>
            </a:r>
          </a:p>
        </p:txBody>
      </p:sp>
      <p:sp>
        <p:nvSpPr>
          <p:cNvPr id="230" name="Скругленный прямоугольник 15">
            <a:extLst>
              <a:ext uri="{FF2B5EF4-FFF2-40B4-BE49-F238E27FC236}">
                <a16:creationId xmlns:a16="http://schemas.microsoft.com/office/drawing/2014/main" id="{15CAAE28-C4E3-490C-82E9-D03C16647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377" y="1970995"/>
            <a:ext cx="1881891" cy="435093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ТЭЦ</a:t>
            </a:r>
          </a:p>
        </p:txBody>
      </p:sp>
      <p:sp>
        <p:nvSpPr>
          <p:cNvPr id="231" name="Скругленный прямоугольник 10">
            <a:extLst>
              <a:ext uri="{FF2B5EF4-FFF2-40B4-BE49-F238E27FC236}">
                <a16:creationId xmlns:a16="http://schemas.microsoft.com/office/drawing/2014/main" id="{B6DD51A7-DFC6-45D2-B8BD-FC2B7F3D0F2E}"/>
              </a:ext>
            </a:extLst>
          </p:cNvPr>
          <p:cNvSpPr/>
          <p:nvPr/>
        </p:nvSpPr>
        <p:spPr>
          <a:xfrm>
            <a:off x="106881" y="910139"/>
            <a:ext cx="3321970" cy="435093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№1 АО «Тулатеплосеть»</a:t>
            </a:r>
          </a:p>
        </p:txBody>
      </p:sp>
      <p:sp>
        <p:nvSpPr>
          <p:cNvPr id="232" name="Скругленный прямоугольник 15">
            <a:extLst>
              <a:ext uri="{FF2B5EF4-FFF2-40B4-BE49-F238E27FC236}">
                <a16:creationId xmlns:a16="http://schemas.microsoft.com/office/drawing/2014/main" id="{4651FE89-DB8B-4EF5-963F-240FD747F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6753" y="908720"/>
            <a:ext cx="2145800" cy="435093"/>
          </a:xfrm>
          <a:prstGeom prst="roundRect">
            <a:avLst>
              <a:gd name="adj" fmla="val 16667"/>
            </a:avLst>
          </a:prstGeom>
          <a:solidFill>
            <a:srgbClr val="9780B2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895,4 </a:t>
            </a:r>
          </a:p>
        </p:txBody>
      </p:sp>
      <p:sp>
        <p:nvSpPr>
          <p:cNvPr id="233" name="Скругленный прямоугольник 15">
            <a:extLst>
              <a:ext uri="{FF2B5EF4-FFF2-40B4-BE49-F238E27FC236}">
                <a16:creationId xmlns:a16="http://schemas.microsoft.com/office/drawing/2014/main" id="{D0D23D22-3BAE-4001-A2AE-77B641037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84" y="909091"/>
            <a:ext cx="1512169" cy="435093"/>
          </a:xfrm>
          <a:prstGeom prst="roundRect">
            <a:avLst>
              <a:gd name="adj" fmla="val 16667"/>
            </a:avLst>
          </a:prstGeom>
          <a:solidFill>
            <a:srgbClr val="EC8282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1357,3</a:t>
            </a:r>
          </a:p>
        </p:txBody>
      </p:sp>
      <p:sp>
        <p:nvSpPr>
          <p:cNvPr id="234" name="Скругленный прямоугольник 15">
            <a:extLst>
              <a:ext uri="{FF2B5EF4-FFF2-40B4-BE49-F238E27FC236}">
                <a16:creationId xmlns:a16="http://schemas.microsoft.com/office/drawing/2014/main" id="{53F44C6E-5CDB-4365-B1A9-31F4CE1A0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14" y="909091"/>
            <a:ext cx="1881891" cy="435093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котельных</a:t>
            </a:r>
          </a:p>
        </p:txBody>
      </p:sp>
      <p:sp>
        <p:nvSpPr>
          <p:cNvPr id="235" name="Скругленный прямоугольник 10">
            <a:extLst>
              <a:ext uri="{FF2B5EF4-FFF2-40B4-BE49-F238E27FC236}">
                <a16:creationId xmlns:a16="http://schemas.microsoft.com/office/drawing/2014/main" id="{D9E9FE1D-A036-4314-B181-BA0AB7E5D664}"/>
              </a:ext>
            </a:extLst>
          </p:cNvPr>
          <p:cNvSpPr/>
          <p:nvPr/>
        </p:nvSpPr>
        <p:spPr>
          <a:xfrm>
            <a:off x="106881" y="2498779"/>
            <a:ext cx="3321970" cy="434246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№13 АО «Тулагорводоканал»</a:t>
            </a:r>
          </a:p>
        </p:txBody>
      </p:sp>
      <p:sp>
        <p:nvSpPr>
          <p:cNvPr id="236" name="Скругленный прямоугольник 15">
            <a:extLst>
              <a:ext uri="{FF2B5EF4-FFF2-40B4-BE49-F238E27FC236}">
                <a16:creationId xmlns:a16="http://schemas.microsoft.com/office/drawing/2014/main" id="{0B6767D7-056D-4725-B93E-27AA25F65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6753" y="2497360"/>
            <a:ext cx="2145800" cy="434246"/>
          </a:xfrm>
          <a:prstGeom prst="roundRect">
            <a:avLst>
              <a:gd name="adj" fmla="val 16667"/>
            </a:avLst>
          </a:prstGeom>
          <a:solidFill>
            <a:srgbClr val="9780B2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</a:t>
            </a:r>
          </a:p>
        </p:txBody>
      </p:sp>
      <p:sp>
        <p:nvSpPr>
          <p:cNvPr id="237" name="Скругленный прямоугольник 15">
            <a:extLst>
              <a:ext uri="{FF2B5EF4-FFF2-40B4-BE49-F238E27FC236}">
                <a16:creationId xmlns:a16="http://schemas.microsoft.com/office/drawing/2014/main" id="{32D540D5-F45E-4C46-86C9-BA6783E53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84" y="2497731"/>
            <a:ext cx="1512169" cy="434246"/>
          </a:xfrm>
          <a:prstGeom prst="roundRect">
            <a:avLst>
              <a:gd name="adj" fmla="val 16667"/>
            </a:avLst>
          </a:prstGeom>
          <a:solidFill>
            <a:srgbClr val="EC8282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15,2</a:t>
            </a:r>
          </a:p>
        </p:txBody>
      </p:sp>
      <p:sp>
        <p:nvSpPr>
          <p:cNvPr id="238" name="Скругленный прямоугольник 15">
            <a:extLst>
              <a:ext uri="{FF2B5EF4-FFF2-40B4-BE49-F238E27FC236}">
                <a16:creationId xmlns:a16="http://schemas.microsoft.com/office/drawing/2014/main" id="{57DF29B1-4BE6-49B4-88D8-4A6315DDE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14" y="2497731"/>
            <a:ext cx="1881891" cy="434246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котельные</a:t>
            </a:r>
          </a:p>
        </p:txBody>
      </p:sp>
      <p:sp>
        <p:nvSpPr>
          <p:cNvPr id="239" name="Скругленный прямоугольник 10">
            <a:extLst>
              <a:ext uri="{FF2B5EF4-FFF2-40B4-BE49-F238E27FC236}">
                <a16:creationId xmlns:a16="http://schemas.microsoft.com/office/drawing/2014/main" id="{4FC4CA81-1DDD-4D43-A8F7-5DA1225FF162}"/>
              </a:ext>
            </a:extLst>
          </p:cNvPr>
          <p:cNvSpPr/>
          <p:nvPr/>
        </p:nvSpPr>
        <p:spPr>
          <a:xfrm>
            <a:off x="106881" y="3009506"/>
            <a:ext cx="3321970" cy="43424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№26 ООО «Терра 71»</a:t>
            </a:r>
          </a:p>
        </p:txBody>
      </p:sp>
      <p:sp>
        <p:nvSpPr>
          <p:cNvPr id="240" name="Скругленный прямоугольник 15">
            <a:extLst>
              <a:ext uri="{FF2B5EF4-FFF2-40B4-BE49-F238E27FC236}">
                <a16:creationId xmlns:a16="http://schemas.microsoft.com/office/drawing/2014/main" id="{988B08F9-FB0E-460E-B9B8-08413FBA4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6753" y="3008087"/>
            <a:ext cx="2145800" cy="434247"/>
          </a:xfrm>
          <a:prstGeom prst="roundRect">
            <a:avLst>
              <a:gd name="adj" fmla="val 16667"/>
            </a:avLst>
          </a:prstGeom>
          <a:solidFill>
            <a:srgbClr val="9780B2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59,0</a:t>
            </a:r>
          </a:p>
        </p:txBody>
      </p:sp>
      <p:sp>
        <p:nvSpPr>
          <p:cNvPr id="241" name="Скругленный прямоугольник 15">
            <a:extLst>
              <a:ext uri="{FF2B5EF4-FFF2-40B4-BE49-F238E27FC236}">
                <a16:creationId xmlns:a16="http://schemas.microsoft.com/office/drawing/2014/main" id="{20BFBAB7-C5FE-460C-AF25-B83672835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84" y="3008458"/>
            <a:ext cx="1512169" cy="434247"/>
          </a:xfrm>
          <a:prstGeom prst="roundRect">
            <a:avLst>
              <a:gd name="adj" fmla="val 16667"/>
            </a:avLst>
          </a:prstGeom>
          <a:solidFill>
            <a:srgbClr val="EC8282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65,7</a:t>
            </a:r>
          </a:p>
        </p:txBody>
      </p:sp>
      <p:sp>
        <p:nvSpPr>
          <p:cNvPr id="242" name="Скругленный прямоугольник 15">
            <a:extLst>
              <a:ext uri="{FF2B5EF4-FFF2-40B4-BE49-F238E27FC236}">
                <a16:creationId xmlns:a16="http://schemas.microsoft.com/office/drawing/2014/main" id="{2F293FBE-ECFE-4738-A4B4-C94805939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14" y="3008458"/>
            <a:ext cx="1881891" cy="434247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котельных</a:t>
            </a:r>
          </a:p>
        </p:txBody>
      </p:sp>
      <p:sp>
        <p:nvSpPr>
          <p:cNvPr id="243" name="Скругленный прямоугольник 10">
            <a:extLst>
              <a:ext uri="{FF2B5EF4-FFF2-40B4-BE49-F238E27FC236}">
                <a16:creationId xmlns:a16="http://schemas.microsoft.com/office/drawing/2014/main" id="{924ADBD0-368A-4719-838F-E78157030813}"/>
              </a:ext>
            </a:extLst>
          </p:cNvPr>
          <p:cNvSpPr/>
          <p:nvPr/>
        </p:nvSpPr>
        <p:spPr>
          <a:xfrm>
            <a:off x="92309" y="3495283"/>
            <a:ext cx="3321970" cy="834449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№35 Тульский территориального участок Московской дирекции по тепловодоснабжению структурного подразделения Центральной дирекции по тепловодоснабжению филиала ОАО "РЖД"</a:t>
            </a:r>
          </a:p>
        </p:txBody>
      </p:sp>
      <p:sp>
        <p:nvSpPr>
          <p:cNvPr id="244" name="Скругленный прямоугольник 15">
            <a:extLst>
              <a:ext uri="{FF2B5EF4-FFF2-40B4-BE49-F238E27FC236}">
                <a16:creationId xmlns:a16="http://schemas.microsoft.com/office/drawing/2014/main" id="{195BB357-2A94-46F9-910D-3BD81B957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981" y="3493187"/>
            <a:ext cx="2126999" cy="835126"/>
          </a:xfrm>
          <a:prstGeom prst="roundRect">
            <a:avLst>
              <a:gd name="adj" fmla="val 16667"/>
            </a:avLst>
          </a:prstGeom>
          <a:solidFill>
            <a:srgbClr val="9780B2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3,8</a:t>
            </a:r>
          </a:p>
        </p:txBody>
      </p:sp>
      <p:sp>
        <p:nvSpPr>
          <p:cNvPr id="245" name="Скругленный прямоугольник 15">
            <a:extLst>
              <a:ext uri="{FF2B5EF4-FFF2-40B4-BE49-F238E27FC236}">
                <a16:creationId xmlns:a16="http://schemas.microsoft.com/office/drawing/2014/main" id="{B0E42105-EC1B-44EC-860F-156061CCA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3467" y="3493558"/>
            <a:ext cx="1490714" cy="835126"/>
          </a:xfrm>
          <a:prstGeom prst="roundRect">
            <a:avLst>
              <a:gd name="adj" fmla="val 16667"/>
            </a:avLst>
          </a:prstGeom>
          <a:solidFill>
            <a:srgbClr val="EC8282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12,8</a:t>
            </a:r>
          </a:p>
        </p:txBody>
      </p:sp>
      <p:sp>
        <p:nvSpPr>
          <p:cNvPr id="246" name="Скругленный прямоугольник 15">
            <a:extLst>
              <a:ext uri="{FF2B5EF4-FFF2-40B4-BE49-F238E27FC236}">
                <a16:creationId xmlns:a16="http://schemas.microsoft.com/office/drawing/2014/main" id="{CBBBD9F8-24DF-462D-9EEE-FC0933166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9396" y="3493187"/>
            <a:ext cx="1881892" cy="835126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котельных</a:t>
            </a:r>
          </a:p>
        </p:txBody>
      </p:sp>
      <p:sp>
        <p:nvSpPr>
          <p:cNvPr id="247" name="Скругленный прямоугольник 10">
            <a:extLst>
              <a:ext uri="{FF2B5EF4-FFF2-40B4-BE49-F238E27FC236}">
                <a16:creationId xmlns:a16="http://schemas.microsoft.com/office/drawing/2014/main" id="{9B415C34-8AA2-40BF-B4B9-D5848A85C10D}"/>
              </a:ext>
            </a:extLst>
          </p:cNvPr>
          <p:cNvSpPr/>
          <p:nvPr/>
        </p:nvSpPr>
        <p:spPr>
          <a:xfrm>
            <a:off x="93568" y="4414137"/>
            <a:ext cx="3321970" cy="439753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№39 ФГБУ «ЦЖКУ» Минобороны России</a:t>
            </a:r>
          </a:p>
        </p:txBody>
      </p:sp>
      <p:sp>
        <p:nvSpPr>
          <p:cNvPr id="248" name="Скругленный прямоугольник 15">
            <a:extLst>
              <a:ext uri="{FF2B5EF4-FFF2-40B4-BE49-F238E27FC236}">
                <a16:creationId xmlns:a16="http://schemas.microsoft.com/office/drawing/2014/main" id="{0B32090A-8482-4087-A32D-659DB60B7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3440" y="4412718"/>
            <a:ext cx="2145800" cy="439753"/>
          </a:xfrm>
          <a:prstGeom prst="roundRect">
            <a:avLst>
              <a:gd name="adj" fmla="val 16667"/>
            </a:avLst>
          </a:prstGeom>
          <a:solidFill>
            <a:srgbClr val="9780B2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9,5</a:t>
            </a:r>
          </a:p>
        </p:txBody>
      </p:sp>
      <p:sp>
        <p:nvSpPr>
          <p:cNvPr id="249" name="Скругленный прямоугольник 15">
            <a:extLst>
              <a:ext uri="{FF2B5EF4-FFF2-40B4-BE49-F238E27FC236}">
                <a16:creationId xmlns:a16="http://schemas.microsoft.com/office/drawing/2014/main" id="{4BAA3713-03E1-4057-AEDD-F08FF8E2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271" y="4413089"/>
            <a:ext cx="1512169" cy="439753"/>
          </a:xfrm>
          <a:prstGeom prst="roundRect">
            <a:avLst>
              <a:gd name="adj" fmla="val 16667"/>
            </a:avLst>
          </a:prstGeom>
          <a:solidFill>
            <a:srgbClr val="EC8282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33,5</a:t>
            </a:r>
          </a:p>
        </p:txBody>
      </p:sp>
      <p:sp>
        <p:nvSpPr>
          <p:cNvPr id="250" name="Скругленный прямоугольник 15">
            <a:extLst>
              <a:ext uri="{FF2B5EF4-FFF2-40B4-BE49-F238E27FC236}">
                <a16:creationId xmlns:a16="http://schemas.microsoft.com/office/drawing/2014/main" id="{A35BC5FD-28AF-4FA7-9367-7A507E58B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9396" y="4413089"/>
            <a:ext cx="1861696" cy="439753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котельных</a:t>
            </a:r>
          </a:p>
        </p:txBody>
      </p:sp>
      <p:sp>
        <p:nvSpPr>
          <p:cNvPr id="251" name="Скругленный прямоугольник 10">
            <a:extLst>
              <a:ext uri="{FF2B5EF4-FFF2-40B4-BE49-F238E27FC236}">
                <a16:creationId xmlns:a16="http://schemas.microsoft.com/office/drawing/2014/main" id="{4285AD30-740F-42D6-9ABA-B743C0CA06F9}"/>
              </a:ext>
            </a:extLst>
          </p:cNvPr>
          <p:cNvSpPr/>
          <p:nvPr/>
        </p:nvSpPr>
        <p:spPr>
          <a:xfrm>
            <a:off x="93568" y="5447488"/>
            <a:ext cx="3321970" cy="434248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ЕТО</a:t>
            </a:r>
          </a:p>
        </p:txBody>
      </p:sp>
      <p:sp>
        <p:nvSpPr>
          <p:cNvPr id="252" name="Скругленный прямоугольник 15">
            <a:extLst>
              <a:ext uri="{FF2B5EF4-FFF2-40B4-BE49-F238E27FC236}">
                <a16:creationId xmlns:a16="http://schemas.microsoft.com/office/drawing/2014/main" id="{76BD69BD-C6AC-4735-821F-472D7DC63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3440" y="5446069"/>
            <a:ext cx="2145800" cy="434248"/>
          </a:xfrm>
          <a:prstGeom prst="roundRect">
            <a:avLst>
              <a:gd name="adj" fmla="val 16667"/>
            </a:avLst>
          </a:prstGeom>
          <a:solidFill>
            <a:srgbClr val="9780B2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86,6</a:t>
            </a:r>
          </a:p>
        </p:txBody>
      </p:sp>
      <p:sp>
        <p:nvSpPr>
          <p:cNvPr id="253" name="Скругленный прямоугольник 15">
            <a:extLst>
              <a:ext uri="{FF2B5EF4-FFF2-40B4-BE49-F238E27FC236}">
                <a16:creationId xmlns:a16="http://schemas.microsoft.com/office/drawing/2014/main" id="{2AE7184C-712C-4183-81AF-2379A6779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271" y="5446440"/>
            <a:ext cx="1512169" cy="434248"/>
          </a:xfrm>
          <a:prstGeom prst="roundRect">
            <a:avLst>
              <a:gd name="adj" fmla="val 16667"/>
            </a:avLst>
          </a:prstGeom>
          <a:solidFill>
            <a:srgbClr val="EC8282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318,2</a:t>
            </a:r>
          </a:p>
        </p:txBody>
      </p:sp>
      <p:sp>
        <p:nvSpPr>
          <p:cNvPr id="254" name="Скругленный прямоугольник 15">
            <a:extLst>
              <a:ext uri="{FF2B5EF4-FFF2-40B4-BE49-F238E27FC236}">
                <a16:creationId xmlns:a16="http://schemas.microsoft.com/office/drawing/2014/main" id="{1CDFC17D-A3FB-4CDA-9EF5-9903F34C6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9396" y="5446440"/>
            <a:ext cx="1861696" cy="434248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en-US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котельных</a:t>
            </a:r>
          </a:p>
        </p:txBody>
      </p:sp>
      <p:sp>
        <p:nvSpPr>
          <p:cNvPr id="2" name="Скругленный прямоугольник 10">
            <a:extLst>
              <a:ext uri="{FF2B5EF4-FFF2-40B4-BE49-F238E27FC236}">
                <a16:creationId xmlns:a16="http://schemas.microsoft.com/office/drawing/2014/main" id="{1DCCB62A-A162-271F-2016-6059FC0B52C5}"/>
              </a:ext>
            </a:extLst>
          </p:cNvPr>
          <p:cNvSpPr/>
          <p:nvPr/>
        </p:nvSpPr>
        <p:spPr>
          <a:xfrm>
            <a:off x="106744" y="6307120"/>
            <a:ext cx="3321970" cy="434248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ЕТО</a:t>
            </a:r>
          </a:p>
        </p:txBody>
      </p:sp>
      <p:sp>
        <p:nvSpPr>
          <p:cNvPr id="3" name="Скругленный прямоугольник 15">
            <a:extLst>
              <a:ext uri="{FF2B5EF4-FFF2-40B4-BE49-F238E27FC236}">
                <a16:creationId xmlns:a16="http://schemas.microsoft.com/office/drawing/2014/main" id="{294A60F1-E5B7-8A01-A367-05E72D9FB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6616" y="6305701"/>
            <a:ext cx="2145800" cy="434248"/>
          </a:xfrm>
          <a:prstGeom prst="roundRect">
            <a:avLst>
              <a:gd name="adj" fmla="val 16667"/>
            </a:avLst>
          </a:prstGeom>
          <a:solidFill>
            <a:srgbClr val="9780B2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1379,9</a:t>
            </a:r>
          </a:p>
        </p:txBody>
      </p:sp>
      <p:sp>
        <p:nvSpPr>
          <p:cNvPr id="4" name="Скругленный прямоугольник 15">
            <a:extLst>
              <a:ext uri="{FF2B5EF4-FFF2-40B4-BE49-F238E27FC236}">
                <a16:creationId xmlns:a16="http://schemas.microsoft.com/office/drawing/2014/main" id="{A8B0EE91-E6E8-50B0-2CD0-BCB9CC45B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447" y="6306072"/>
            <a:ext cx="1512169" cy="434248"/>
          </a:xfrm>
          <a:prstGeom prst="roundRect">
            <a:avLst>
              <a:gd name="adj" fmla="val 16667"/>
            </a:avLst>
          </a:prstGeom>
          <a:solidFill>
            <a:srgbClr val="EC8282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2812,5</a:t>
            </a:r>
          </a:p>
        </p:txBody>
      </p:sp>
      <p:sp>
        <p:nvSpPr>
          <p:cNvPr id="5" name="Скругленный прямоугольник 15">
            <a:extLst>
              <a:ext uri="{FF2B5EF4-FFF2-40B4-BE49-F238E27FC236}">
                <a16:creationId xmlns:a16="http://schemas.microsoft.com/office/drawing/2014/main" id="{D27D21D4-0394-679F-2442-BB1DFA83C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2572" y="6306072"/>
            <a:ext cx="1861696" cy="434248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ТЭЦ, 214 котельных</a:t>
            </a:r>
          </a:p>
        </p:txBody>
      </p:sp>
      <p:sp>
        <p:nvSpPr>
          <p:cNvPr id="6" name="Скругленный прямоугольник 10">
            <a:extLst>
              <a:ext uri="{FF2B5EF4-FFF2-40B4-BE49-F238E27FC236}">
                <a16:creationId xmlns:a16="http://schemas.microsoft.com/office/drawing/2014/main" id="{3EAE604F-5D85-15E9-9A4C-EB53A466A3B7}"/>
              </a:ext>
            </a:extLst>
          </p:cNvPr>
          <p:cNvSpPr/>
          <p:nvPr/>
        </p:nvSpPr>
        <p:spPr>
          <a:xfrm>
            <a:off x="92832" y="4937927"/>
            <a:ext cx="3321970" cy="439753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№40 ООО «ТОЗ-Энерго»</a:t>
            </a:r>
          </a:p>
        </p:txBody>
      </p:sp>
      <p:sp>
        <p:nvSpPr>
          <p:cNvPr id="7" name="Скругленный прямоугольник 15">
            <a:extLst>
              <a:ext uri="{FF2B5EF4-FFF2-40B4-BE49-F238E27FC236}">
                <a16:creationId xmlns:a16="http://schemas.microsoft.com/office/drawing/2014/main" id="{19D089D8-2D20-3C1D-175B-454B0493F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04" y="4936508"/>
            <a:ext cx="2145800" cy="439753"/>
          </a:xfrm>
          <a:prstGeom prst="roundRect">
            <a:avLst>
              <a:gd name="adj" fmla="val 16667"/>
            </a:avLst>
          </a:prstGeom>
          <a:solidFill>
            <a:srgbClr val="9780B2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82,2</a:t>
            </a:r>
          </a:p>
        </p:txBody>
      </p:sp>
      <p:sp>
        <p:nvSpPr>
          <p:cNvPr id="8" name="Скругленный прямоугольник 15">
            <a:extLst>
              <a:ext uri="{FF2B5EF4-FFF2-40B4-BE49-F238E27FC236}">
                <a16:creationId xmlns:a16="http://schemas.microsoft.com/office/drawing/2014/main" id="{38ED0DF7-6067-DE0E-9481-F63222F94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535" y="4936879"/>
            <a:ext cx="1512169" cy="439753"/>
          </a:xfrm>
          <a:prstGeom prst="roundRect">
            <a:avLst>
              <a:gd name="adj" fmla="val 16667"/>
            </a:avLst>
          </a:prstGeom>
          <a:solidFill>
            <a:srgbClr val="EC8282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209,8</a:t>
            </a:r>
          </a:p>
        </p:txBody>
      </p:sp>
      <p:sp>
        <p:nvSpPr>
          <p:cNvPr id="9" name="Скругленный прямоугольник 15">
            <a:extLst>
              <a:ext uri="{FF2B5EF4-FFF2-40B4-BE49-F238E27FC236}">
                <a16:creationId xmlns:a16="http://schemas.microsoft.com/office/drawing/2014/main" id="{588CDBAA-FEF4-C495-0393-F462924EA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660" y="4936879"/>
            <a:ext cx="1861696" cy="439753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котельные</a:t>
            </a:r>
          </a:p>
        </p:txBody>
      </p:sp>
      <p:sp>
        <p:nvSpPr>
          <p:cNvPr id="12" name="Скругленный прямоугольник 10">
            <a:extLst>
              <a:ext uri="{FF2B5EF4-FFF2-40B4-BE49-F238E27FC236}">
                <a16:creationId xmlns:a16="http://schemas.microsoft.com/office/drawing/2014/main" id="{8EBCB2B5-CBE4-95E3-3579-824AC0221B81}"/>
              </a:ext>
            </a:extLst>
          </p:cNvPr>
          <p:cNvSpPr/>
          <p:nvPr/>
        </p:nvSpPr>
        <p:spPr>
          <a:xfrm>
            <a:off x="105549" y="5945150"/>
            <a:ext cx="9015671" cy="247818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целом по городу</a:t>
            </a:r>
          </a:p>
        </p:txBody>
      </p:sp>
      <p:sp>
        <p:nvSpPr>
          <p:cNvPr id="40" name="Овал 39"/>
          <p:cNvSpPr/>
          <p:nvPr/>
        </p:nvSpPr>
        <p:spPr>
          <a:xfrm>
            <a:off x="8622407" y="6348304"/>
            <a:ext cx="521593" cy="50405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Номер слайда 4"/>
          <p:cNvSpPr txBox="1">
            <a:spLocks/>
          </p:cNvSpPr>
          <p:nvPr/>
        </p:nvSpPr>
        <p:spPr>
          <a:xfrm>
            <a:off x="8739187" y="6449472"/>
            <a:ext cx="288032" cy="290574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0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09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4978" y="205808"/>
            <a:ext cx="8471579" cy="34287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Изменения в структуре теплоснабжения за 2020-202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года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10">
            <a:extLst>
              <a:ext uri="{FF2B5EF4-FFF2-40B4-BE49-F238E27FC236}">
                <a16:creationId xmlns:a16="http://schemas.microsoft.com/office/drawing/2014/main" id="{A0108D12-4767-4231-8571-52FD0D416BC1}"/>
              </a:ext>
            </a:extLst>
          </p:cNvPr>
          <p:cNvSpPr/>
          <p:nvPr/>
        </p:nvSpPr>
        <p:spPr>
          <a:xfrm>
            <a:off x="833688" y="1114594"/>
            <a:ext cx="5571253" cy="275603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Ликвидированные источники теплоснабжения</a:t>
            </a:r>
          </a:p>
        </p:txBody>
      </p:sp>
      <p:sp>
        <p:nvSpPr>
          <p:cNvPr id="10" name="Скругленный прямоугольник 15">
            <a:extLst>
              <a:ext uri="{FF2B5EF4-FFF2-40B4-BE49-F238E27FC236}">
                <a16:creationId xmlns:a16="http://schemas.microsoft.com/office/drawing/2014/main" id="{24580463-0D22-4B9F-94A8-CFD802DF9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742" y="1114594"/>
            <a:ext cx="1398367" cy="275603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котельных</a:t>
            </a:r>
          </a:p>
        </p:txBody>
      </p:sp>
      <p:sp>
        <p:nvSpPr>
          <p:cNvPr id="16" name="Скругленный прямоугольник 10">
            <a:extLst>
              <a:ext uri="{FF2B5EF4-FFF2-40B4-BE49-F238E27FC236}">
                <a16:creationId xmlns:a16="http://schemas.microsoft.com/office/drawing/2014/main" id="{6C22EC40-86A4-4E95-B459-E428FEA923DD}"/>
              </a:ext>
            </a:extLst>
          </p:cNvPr>
          <p:cNvSpPr/>
          <p:nvPr/>
        </p:nvSpPr>
        <p:spPr>
          <a:xfrm>
            <a:off x="827584" y="1536216"/>
            <a:ext cx="5571253" cy="28437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источники тепловой энергии</a:t>
            </a:r>
          </a:p>
        </p:txBody>
      </p:sp>
      <p:sp>
        <p:nvSpPr>
          <p:cNvPr id="17" name="Скругленный прямоугольник 15">
            <a:extLst>
              <a:ext uri="{FF2B5EF4-FFF2-40B4-BE49-F238E27FC236}">
                <a16:creationId xmlns:a16="http://schemas.microsoft.com/office/drawing/2014/main" id="{C7DF4A14-AC76-440C-8081-36881297F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232" y="1536216"/>
            <a:ext cx="1398367" cy="284374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котельных</a:t>
            </a:r>
          </a:p>
        </p:txBody>
      </p:sp>
      <p:sp>
        <p:nvSpPr>
          <p:cNvPr id="21" name="Скругленный прямоугольник 10">
            <a:extLst>
              <a:ext uri="{FF2B5EF4-FFF2-40B4-BE49-F238E27FC236}">
                <a16:creationId xmlns:a16="http://schemas.microsoft.com/office/drawing/2014/main" id="{848752E4-AC3D-765A-8BD4-B62EEA681138}"/>
              </a:ext>
            </a:extLst>
          </p:cNvPr>
          <p:cNvSpPr/>
          <p:nvPr/>
        </p:nvSpPr>
        <p:spPr>
          <a:xfrm>
            <a:off x="827584" y="1966610"/>
            <a:ext cx="5571253" cy="28437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Сменили теплоснабжающую организацию</a:t>
            </a:r>
          </a:p>
        </p:txBody>
      </p:sp>
      <p:sp>
        <p:nvSpPr>
          <p:cNvPr id="22" name="Скругленный прямоугольник 15">
            <a:extLst>
              <a:ext uri="{FF2B5EF4-FFF2-40B4-BE49-F238E27FC236}">
                <a16:creationId xmlns:a16="http://schemas.microsoft.com/office/drawing/2014/main" id="{1FECE002-0097-5100-55F5-29C26A5C5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232" y="1963709"/>
            <a:ext cx="1398367" cy="284374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котельных</a:t>
            </a:r>
          </a:p>
        </p:txBody>
      </p:sp>
      <p:sp>
        <p:nvSpPr>
          <p:cNvPr id="25" name="Скругленный прямоугольник 10">
            <a:extLst>
              <a:ext uri="{FF2B5EF4-FFF2-40B4-BE49-F238E27FC236}">
                <a16:creationId xmlns:a16="http://schemas.microsoft.com/office/drawing/2014/main" id="{A239E1A2-C618-D7DC-1ABA-3427703C2171}"/>
              </a:ext>
            </a:extLst>
          </p:cNvPr>
          <p:cNvSpPr/>
          <p:nvPr/>
        </p:nvSpPr>
        <p:spPr>
          <a:xfrm>
            <a:off x="827584" y="2426549"/>
            <a:ext cx="5571253" cy="28437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Изменилось название теплоснабжающей организации</a:t>
            </a:r>
          </a:p>
        </p:txBody>
      </p:sp>
      <p:sp>
        <p:nvSpPr>
          <p:cNvPr id="26" name="Скругленный прямоугольник 15">
            <a:extLst>
              <a:ext uri="{FF2B5EF4-FFF2-40B4-BE49-F238E27FC236}">
                <a16:creationId xmlns:a16="http://schemas.microsoft.com/office/drawing/2014/main" id="{66D46127-CECA-36F6-BC72-76E0B0E61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232" y="2431104"/>
            <a:ext cx="1398367" cy="284374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ТСО</a:t>
            </a:r>
          </a:p>
        </p:txBody>
      </p:sp>
      <p:sp>
        <p:nvSpPr>
          <p:cNvPr id="27" name="Скругленный прямоугольник 10">
            <a:extLst>
              <a:ext uri="{FF2B5EF4-FFF2-40B4-BE49-F238E27FC236}">
                <a16:creationId xmlns:a16="http://schemas.microsoft.com/office/drawing/2014/main" id="{5AE96E46-AAA4-25ED-AC1A-F403EBF29C1B}"/>
              </a:ext>
            </a:extLst>
          </p:cNvPr>
          <p:cNvSpPr/>
          <p:nvPr/>
        </p:nvSpPr>
        <p:spPr>
          <a:xfrm>
            <a:off x="827584" y="3272665"/>
            <a:ext cx="5571253" cy="28437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теплоснабжающие организации</a:t>
            </a:r>
          </a:p>
        </p:txBody>
      </p:sp>
      <p:sp>
        <p:nvSpPr>
          <p:cNvPr id="28" name="Скругленный прямоугольник 15">
            <a:extLst>
              <a:ext uri="{FF2B5EF4-FFF2-40B4-BE49-F238E27FC236}">
                <a16:creationId xmlns:a16="http://schemas.microsoft.com/office/drawing/2014/main" id="{7E29F016-D761-8947-BDFA-38EDEF2DA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232" y="3269764"/>
            <a:ext cx="1398367" cy="284374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ТСО</a:t>
            </a:r>
          </a:p>
        </p:txBody>
      </p:sp>
      <p:sp>
        <p:nvSpPr>
          <p:cNvPr id="29" name="Скругленный прямоугольник 10">
            <a:extLst>
              <a:ext uri="{FF2B5EF4-FFF2-40B4-BE49-F238E27FC236}">
                <a16:creationId xmlns:a16="http://schemas.microsoft.com/office/drawing/2014/main" id="{49A12013-0F4A-BA11-37C6-F7073DDD22E6}"/>
              </a:ext>
            </a:extLst>
          </p:cNvPr>
          <p:cNvSpPr/>
          <p:nvPr/>
        </p:nvSpPr>
        <p:spPr>
          <a:xfrm>
            <a:off x="827584" y="3704323"/>
            <a:ext cx="5571253" cy="28437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Лишились статуса ЕТО</a:t>
            </a:r>
          </a:p>
        </p:txBody>
      </p:sp>
      <p:sp>
        <p:nvSpPr>
          <p:cNvPr id="30" name="Скругленный прямоугольник 15">
            <a:extLst>
              <a:ext uri="{FF2B5EF4-FFF2-40B4-BE49-F238E27FC236}">
                <a16:creationId xmlns:a16="http://schemas.microsoft.com/office/drawing/2014/main" id="{E4CE849B-A3D1-0228-A4A2-47157DDB4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232" y="3708878"/>
            <a:ext cx="1398367" cy="284374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ТСО</a:t>
            </a:r>
          </a:p>
        </p:txBody>
      </p:sp>
      <p:sp>
        <p:nvSpPr>
          <p:cNvPr id="31" name="Скругленный прямоугольник 10">
            <a:extLst>
              <a:ext uri="{FF2B5EF4-FFF2-40B4-BE49-F238E27FC236}">
                <a16:creationId xmlns:a16="http://schemas.microsoft.com/office/drawing/2014/main" id="{788249F0-07E9-9214-2498-B37664256AB6}"/>
              </a:ext>
            </a:extLst>
          </p:cNvPr>
          <p:cNvSpPr/>
          <p:nvPr/>
        </p:nvSpPr>
        <p:spPr>
          <a:xfrm>
            <a:off x="840042" y="4127665"/>
            <a:ext cx="5571253" cy="28437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Предлагается дополнительно лишить статуса ЕТО</a:t>
            </a:r>
          </a:p>
        </p:txBody>
      </p:sp>
      <p:sp>
        <p:nvSpPr>
          <p:cNvPr id="32" name="Скругленный прямоугольник 15">
            <a:extLst>
              <a:ext uri="{FF2B5EF4-FFF2-40B4-BE49-F238E27FC236}">
                <a16:creationId xmlns:a16="http://schemas.microsoft.com/office/drawing/2014/main" id="{A23D74B7-B4F3-18B8-0B4E-DE646AE9A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690" y="4124764"/>
            <a:ext cx="1398367" cy="284374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ТСО</a:t>
            </a:r>
          </a:p>
        </p:txBody>
      </p:sp>
      <p:sp>
        <p:nvSpPr>
          <p:cNvPr id="2" name="Скругленный прямоугольник 10">
            <a:extLst>
              <a:ext uri="{FF2B5EF4-FFF2-40B4-BE49-F238E27FC236}">
                <a16:creationId xmlns:a16="http://schemas.microsoft.com/office/drawing/2014/main" id="{07547608-94F5-D600-AAE6-BA1D1A3E72A6}"/>
              </a:ext>
            </a:extLst>
          </p:cNvPr>
          <p:cNvSpPr/>
          <p:nvPr/>
        </p:nvSpPr>
        <p:spPr>
          <a:xfrm>
            <a:off x="840042" y="2858207"/>
            <a:ext cx="5571253" cy="28437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Выполнена реорганизация</a:t>
            </a:r>
          </a:p>
        </p:txBody>
      </p:sp>
      <p:sp>
        <p:nvSpPr>
          <p:cNvPr id="3" name="Скругленный прямоугольник 15">
            <a:extLst>
              <a:ext uri="{FF2B5EF4-FFF2-40B4-BE49-F238E27FC236}">
                <a16:creationId xmlns:a16="http://schemas.microsoft.com/office/drawing/2014/main" id="{86539E5A-B6C3-A3BA-B1E5-DBF8F4995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690" y="2855306"/>
            <a:ext cx="1398367" cy="284374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ТСО</a:t>
            </a:r>
          </a:p>
        </p:txBody>
      </p:sp>
      <p:sp>
        <p:nvSpPr>
          <p:cNvPr id="5" name="Скругленный прямоугольник 10">
            <a:extLst>
              <a:ext uri="{FF2B5EF4-FFF2-40B4-BE49-F238E27FC236}">
                <a16:creationId xmlns:a16="http://schemas.microsoft.com/office/drawing/2014/main" id="{0B70238A-E415-1AD6-5F93-4624289241B5}"/>
              </a:ext>
            </a:extLst>
          </p:cNvPr>
          <p:cNvSpPr/>
          <p:nvPr/>
        </p:nvSpPr>
        <p:spPr>
          <a:xfrm>
            <a:off x="840042" y="4548105"/>
            <a:ext cx="5571253" cy="28437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Изменились названия источников тепловой энергии</a:t>
            </a:r>
          </a:p>
        </p:txBody>
      </p:sp>
      <p:sp>
        <p:nvSpPr>
          <p:cNvPr id="6" name="Скругленный прямоугольник 15">
            <a:extLst>
              <a:ext uri="{FF2B5EF4-FFF2-40B4-BE49-F238E27FC236}">
                <a16:creationId xmlns:a16="http://schemas.microsoft.com/office/drawing/2014/main" id="{E3A8E2D0-695B-A097-EC86-F29A9E325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690" y="4545204"/>
            <a:ext cx="1398367" cy="284374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котельных</a:t>
            </a:r>
          </a:p>
        </p:txBody>
      </p:sp>
      <p:sp>
        <p:nvSpPr>
          <p:cNvPr id="7" name="Скругленный прямоугольник 10">
            <a:extLst>
              <a:ext uri="{FF2B5EF4-FFF2-40B4-BE49-F238E27FC236}">
                <a16:creationId xmlns:a16="http://schemas.microsoft.com/office/drawing/2014/main" id="{204C1D4B-1C2F-E66A-1D4F-C5CCA7D8A818}"/>
              </a:ext>
            </a:extLst>
          </p:cNvPr>
          <p:cNvSpPr/>
          <p:nvPr/>
        </p:nvSpPr>
        <p:spPr>
          <a:xfrm>
            <a:off x="843984" y="4965643"/>
            <a:ext cx="5571253" cy="28437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Исключено систем теплоснабжения</a:t>
            </a:r>
          </a:p>
        </p:txBody>
      </p:sp>
      <p:sp>
        <p:nvSpPr>
          <p:cNvPr id="8" name="Скругленный прямоугольник 15">
            <a:extLst>
              <a:ext uri="{FF2B5EF4-FFF2-40B4-BE49-F238E27FC236}">
                <a16:creationId xmlns:a16="http://schemas.microsoft.com/office/drawing/2014/main" id="{C94D8CF4-0A3A-38EB-6585-070A9D679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6632" y="4962742"/>
            <a:ext cx="1398367" cy="284374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400" b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</a:t>
            </a:r>
            <a:r>
              <a:rPr lang="ru-RU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b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</a:t>
            </a:r>
            <a:r>
              <a:rPr lang="ru-RU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3C61624A-090E-80DD-23AE-1DE1A600CCB6}"/>
              </a:ext>
            </a:extLst>
          </p:cNvPr>
          <p:cNvSpPr/>
          <p:nvPr/>
        </p:nvSpPr>
        <p:spPr>
          <a:xfrm>
            <a:off x="840042" y="5376873"/>
            <a:ext cx="5571253" cy="28437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Изменился вид имущественного права</a:t>
            </a:r>
          </a:p>
        </p:txBody>
      </p:sp>
      <p:sp>
        <p:nvSpPr>
          <p:cNvPr id="12" name="Скругленный прямоугольник 15">
            <a:extLst>
              <a:ext uri="{FF2B5EF4-FFF2-40B4-BE49-F238E27FC236}">
                <a16:creationId xmlns:a16="http://schemas.microsoft.com/office/drawing/2014/main" id="{558AD155-504B-EF21-A0BA-79338F2BB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690" y="5373972"/>
            <a:ext cx="1398367" cy="284374"/>
          </a:xfrm>
          <a:prstGeom prst="roundRect">
            <a:avLst>
              <a:gd name="adj" fmla="val 16667"/>
            </a:avLst>
          </a:prstGeom>
          <a:solidFill>
            <a:srgbClr val="24A47C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ru-RU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400" b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</a:t>
            </a:r>
            <a:r>
              <a:rPr lang="ru-RU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b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</a:t>
            </a:r>
            <a:r>
              <a:rPr lang="ru-RU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624CB5B7-3200-0352-8D33-C6CB92CDF987}"/>
              </a:ext>
            </a:extLst>
          </p:cNvPr>
          <p:cNvSpPr/>
          <p:nvPr/>
        </p:nvSpPr>
        <p:spPr>
          <a:xfrm>
            <a:off x="8622407" y="6348304"/>
            <a:ext cx="521593" cy="50405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Номер слайда 4">
            <a:extLst>
              <a:ext uri="{FF2B5EF4-FFF2-40B4-BE49-F238E27FC236}">
                <a16:creationId xmlns:a16="http://schemas.microsoft.com/office/drawing/2014/main" id="{CEBDB8C6-4EF4-C9BC-BBA8-BA6B6DF94E5D}"/>
              </a:ext>
            </a:extLst>
          </p:cNvPr>
          <p:cNvSpPr txBox="1">
            <a:spLocks/>
          </p:cNvSpPr>
          <p:nvPr/>
        </p:nvSpPr>
        <p:spPr>
          <a:xfrm>
            <a:off x="8739187" y="6449472"/>
            <a:ext cx="288032" cy="290574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0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751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4978" y="144016"/>
            <a:ext cx="8471579" cy="34287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Приказы о лишении статуса ЕТО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695D2D-1F8B-B0EE-6622-6053366C9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17" y="522719"/>
            <a:ext cx="2674926" cy="35543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08D46D-5116-68B1-04C8-D9770EA0331F}"/>
              </a:ext>
            </a:extLst>
          </p:cNvPr>
          <p:cNvSpPr txBox="1"/>
          <p:nvPr/>
        </p:nvSpPr>
        <p:spPr>
          <a:xfrm>
            <a:off x="344977" y="4149080"/>
            <a:ext cx="24889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о лишении статуса ЕТО ООО "</a:t>
            </a:r>
            <a:r>
              <a:rPr lang="ru-RU" sz="11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Теплоресурс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системе теплоснабжения </a:t>
            </a:r>
            <a:b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138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E9F0B5-E85B-A942-8F4F-59D037DEE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119" y="522719"/>
            <a:ext cx="2567033" cy="35543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DC7B11-2959-B5DF-4C23-B5E4BF31D3CB}"/>
              </a:ext>
            </a:extLst>
          </p:cNvPr>
          <p:cNvSpPr txBox="1"/>
          <p:nvPr/>
        </p:nvSpPr>
        <p:spPr>
          <a:xfrm>
            <a:off x="3388906" y="4150829"/>
            <a:ext cx="26232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о лишении статуса ЕТО ООО «Антей» </a:t>
            </a:r>
          </a:p>
          <a:p>
            <a:pPr algn="ctr"/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системе теплоснабжения</a:t>
            </a:r>
            <a:b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142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386FC2D-9D42-C75E-9D55-22784ED628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447" y="486888"/>
            <a:ext cx="2567033" cy="35543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DF02DFD-AC92-7B66-8726-B0369B334FC5}"/>
              </a:ext>
            </a:extLst>
          </p:cNvPr>
          <p:cNvSpPr txBox="1"/>
          <p:nvPr/>
        </p:nvSpPr>
        <p:spPr>
          <a:xfrm>
            <a:off x="6030710" y="4146465"/>
            <a:ext cx="29965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о лишении статуса </a:t>
            </a:r>
            <a:b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ЕТО ООО "Тульское производственное </a:t>
            </a:r>
          </a:p>
          <a:p>
            <a:pPr algn="ctr"/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предприятие "Квант" в системе теплоснабжения № 141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0E2EA9E5-A9E6-4F33-FD4A-B14491816ECB}"/>
              </a:ext>
            </a:extLst>
          </p:cNvPr>
          <p:cNvSpPr/>
          <p:nvPr/>
        </p:nvSpPr>
        <p:spPr>
          <a:xfrm>
            <a:off x="8622407" y="6348304"/>
            <a:ext cx="521593" cy="50405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Номер слайда 4">
            <a:extLst>
              <a:ext uri="{FF2B5EF4-FFF2-40B4-BE49-F238E27FC236}">
                <a16:creationId xmlns:a16="http://schemas.microsoft.com/office/drawing/2014/main" id="{CF6ED81C-7127-F991-536A-36FA863431DD}"/>
              </a:ext>
            </a:extLst>
          </p:cNvPr>
          <p:cNvSpPr txBox="1">
            <a:spLocks/>
          </p:cNvSpPr>
          <p:nvPr/>
        </p:nvSpPr>
        <p:spPr>
          <a:xfrm>
            <a:off x="8739187" y="6449472"/>
            <a:ext cx="288032" cy="290574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0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ru-R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FA7E53-DFBB-8257-030C-F2F35146EBB7}"/>
              </a:ext>
            </a:extLst>
          </p:cNvPr>
          <p:cNvSpPr txBox="1"/>
          <p:nvPr/>
        </p:nvSpPr>
        <p:spPr>
          <a:xfrm>
            <a:off x="251520" y="5179839"/>
            <a:ext cx="24889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Поступила заявка от </a:t>
            </a:r>
            <a:b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"ТОЗ-Энерго" от 16.06.2023 Исх. №1109/02-ТПЗ о присвоении статуса ЕТО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B8D549-E014-1290-DAEE-4266D1EDBE28}"/>
              </a:ext>
            </a:extLst>
          </p:cNvPr>
          <p:cNvSpPr txBox="1"/>
          <p:nvPr/>
        </p:nvSpPr>
        <p:spPr>
          <a:xfrm>
            <a:off x="251519" y="6141204"/>
            <a:ext cx="248896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Предлагается назначить ЕТО ООО "ТОЗ-Энерго"</a:t>
            </a:r>
            <a:r>
              <a:rPr lang="en-US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п. 6 ПП 808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213A23-920B-0389-AE10-6F680B63AAC2}"/>
              </a:ext>
            </a:extLst>
          </p:cNvPr>
          <p:cNvSpPr txBox="1"/>
          <p:nvPr/>
        </p:nvSpPr>
        <p:spPr>
          <a:xfrm>
            <a:off x="3407456" y="5179838"/>
            <a:ext cx="262325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Регулируемая деятельность в системе теплоснабжения не осуществляется. Предлагается исключить систему теплоснабжения</a:t>
            </a:r>
            <a:b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142 из схемы теплоснабжения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96AE0939-ADE2-7F6C-DB1C-D2C193CC832F}"/>
              </a:ext>
            </a:extLst>
          </p:cNvPr>
          <p:cNvSpPr/>
          <p:nvPr/>
        </p:nvSpPr>
        <p:spPr>
          <a:xfrm>
            <a:off x="1331640" y="4918521"/>
            <a:ext cx="504056" cy="26131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722EF6A0-82B0-00D0-6B82-C2CFB8565C71}"/>
              </a:ext>
            </a:extLst>
          </p:cNvPr>
          <p:cNvSpPr/>
          <p:nvPr/>
        </p:nvSpPr>
        <p:spPr>
          <a:xfrm>
            <a:off x="1325932" y="5909920"/>
            <a:ext cx="504056" cy="26131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7AA6F9E6-DF93-B8BF-29A3-3DE651711F98}"/>
              </a:ext>
            </a:extLst>
          </p:cNvPr>
          <p:cNvSpPr/>
          <p:nvPr/>
        </p:nvSpPr>
        <p:spPr>
          <a:xfrm>
            <a:off x="4381292" y="4918521"/>
            <a:ext cx="504056" cy="26131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95462FDC-FE57-407C-3491-8C9FBD4B3099}"/>
              </a:ext>
            </a:extLst>
          </p:cNvPr>
          <p:cNvSpPr/>
          <p:nvPr/>
        </p:nvSpPr>
        <p:spPr>
          <a:xfrm>
            <a:off x="7350442" y="4918521"/>
            <a:ext cx="504056" cy="26131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443827-2BB9-BA2B-4921-A8DC388F6B7A}"/>
              </a:ext>
            </a:extLst>
          </p:cNvPr>
          <p:cNvSpPr txBox="1"/>
          <p:nvPr/>
        </p:nvSpPr>
        <p:spPr>
          <a:xfrm>
            <a:off x="6300669" y="5301208"/>
            <a:ext cx="24889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Заявок о присвоении статуса ЕТО не поступало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D35DE9-DE27-AEDC-B8A1-21D4C6D1DFAE}"/>
              </a:ext>
            </a:extLst>
          </p:cNvPr>
          <p:cNvSpPr txBox="1"/>
          <p:nvPr/>
        </p:nvSpPr>
        <p:spPr>
          <a:xfrm>
            <a:off x="6300668" y="6097658"/>
            <a:ext cx="248896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Предлагается назначить ЕТО </a:t>
            </a:r>
            <a:b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"Тулатеплосеть"</a:t>
            </a:r>
            <a:r>
              <a:rPr lang="en-US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п. 11 ПП 808</a:t>
            </a:r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75AA257B-9B06-CA0A-6E27-2005AE4B50E3}"/>
              </a:ext>
            </a:extLst>
          </p:cNvPr>
          <p:cNvSpPr/>
          <p:nvPr/>
        </p:nvSpPr>
        <p:spPr>
          <a:xfrm>
            <a:off x="7311742" y="5862188"/>
            <a:ext cx="504056" cy="26131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75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4978" y="144016"/>
            <a:ext cx="8471579" cy="34287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о лишении статуса ЕТО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76D5B12-52DF-A570-FAEC-DA2A3E2D1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878" y="2308280"/>
            <a:ext cx="3007623" cy="44644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C13EA5C-3F2F-D1DC-5144-30443816B9C2}"/>
              </a:ext>
            </a:extLst>
          </p:cNvPr>
          <p:cNvSpPr txBox="1"/>
          <p:nvPr/>
        </p:nvSpPr>
        <p:spPr>
          <a:xfrm>
            <a:off x="2843808" y="3536866"/>
            <a:ext cx="3240360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о лишении статуса ЕТО </a:t>
            </a:r>
            <a:b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"Вагонная ремонтная компания-3" </a:t>
            </a:r>
          </a:p>
          <a:p>
            <a:pPr algn="ctr"/>
            <a: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(ВЧДР Тула) в системе теплоснабжения </a:t>
            </a:r>
            <a:b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140 (актуальное название организации АО «ОМК Стальной путь»)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A3DE6EC-EACA-A6F9-4A7B-9BCB95DE4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2" y="553606"/>
            <a:ext cx="2776616" cy="48916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E11119D-4317-44A9-883B-72E472475D8E}"/>
              </a:ext>
            </a:extLst>
          </p:cNvPr>
          <p:cNvSpPr txBox="1"/>
          <p:nvPr/>
        </p:nvSpPr>
        <p:spPr>
          <a:xfrm>
            <a:off x="2813965" y="553606"/>
            <a:ext cx="327020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Письмо о лишении статуса ЕТО АО «ГУ ЖКХ»</a:t>
            </a:r>
          </a:p>
          <a:p>
            <a:pPr algn="ctr"/>
            <a: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системах теплоснабжения</a:t>
            </a:r>
            <a:b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№146-151, 180-183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0E2EA9E5-A9E6-4F33-FD4A-B14491816ECB}"/>
              </a:ext>
            </a:extLst>
          </p:cNvPr>
          <p:cNvSpPr/>
          <p:nvPr/>
        </p:nvSpPr>
        <p:spPr>
          <a:xfrm>
            <a:off x="8622407" y="6348304"/>
            <a:ext cx="521593" cy="50405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Номер слайда 4">
            <a:extLst>
              <a:ext uri="{FF2B5EF4-FFF2-40B4-BE49-F238E27FC236}">
                <a16:creationId xmlns:a16="http://schemas.microsoft.com/office/drawing/2014/main" id="{CF6ED81C-7127-F991-536A-36FA863431DD}"/>
              </a:ext>
            </a:extLst>
          </p:cNvPr>
          <p:cNvSpPr txBox="1">
            <a:spLocks/>
          </p:cNvSpPr>
          <p:nvPr/>
        </p:nvSpPr>
        <p:spPr>
          <a:xfrm>
            <a:off x="8739187" y="6449472"/>
            <a:ext cx="288032" cy="290574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0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ru-R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3354D0-4999-BB9D-B26D-0FD4D9BE54F6}"/>
              </a:ext>
            </a:extLst>
          </p:cNvPr>
          <p:cNvSpPr txBox="1"/>
          <p:nvPr/>
        </p:nvSpPr>
        <p:spPr>
          <a:xfrm>
            <a:off x="2900967" y="2348880"/>
            <a:ext cx="314103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Предлагается назначить ЕТО </a:t>
            </a:r>
            <a:b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ФГБУ «ЦЖКУ» Минобороны России</a:t>
            </a:r>
            <a:r>
              <a:rPr lang="en-US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п. 11 ПП 808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F3E190DD-7C19-BD62-1181-EEA2D8B8C56C}"/>
              </a:ext>
            </a:extLst>
          </p:cNvPr>
          <p:cNvSpPr/>
          <p:nvPr/>
        </p:nvSpPr>
        <p:spPr>
          <a:xfrm>
            <a:off x="4211960" y="1163732"/>
            <a:ext cx="504056" cy="3099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DD8760-3563-94DC-D981-EE7B526B3CC8}"/>
              </a:ext>
            </a:extLst>
          </p:cNvPr>
          <p:cNvSpPr txBox="1"/>
          <p:nvPr/>
        </p:nvSpPr>
        <p:spPr>
          <a:xfrm>
            <a:off x="2900967" y="5841122"/>
            <a:ext cx="3129286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Регулируемая деятельность в системе теплоснабжения не осуществляется. Предлагается исключить систему теплоснабжения</a:t>
            </a:r>
            <a:b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140 из схемы теплоснабжения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94A8AE-178C-12BE-AE37-DA4C359D73CB}"/>
              </a:ext>
            </a:extLst>
          </p:cNvPr>
          <p:cNvSpPr txBox="1"/>
          <p:nvPr/>
        </p:nvSpPr>
        <p:spPr>
          <a:xfrm>
            <a:off x="2732511" y="1484784"/>
            <a:ext cx="349567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Предлагается лишить статуса ЕТО </a:t>
            </a:r>
            <a:b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«ГУ ЖКХ» </a:t>
            </a:r>
            <a:r>
              <a:rPr lang="en-US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п. 13 ПП 808</a:t>
            </a:r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F8C2508B-37CC-5D8D-2F9A-8B98BF579684}"/>
              </a:ext>
            </a:extLst>
          </p:cNvPr>
          <p:cNvSpPr/>
          <p:nvPr/>
        </p:nvSpPr>
        <p:spPr>
          <a:xfrm>
            <a:off x="4220316" y="1965778"/>
            <a:ext cx="504056" cy="3099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DFD7AF-3344-4E0F-FB31-6C938BD1A4DF}"/>
              </a:ext>
            </a:extLst>
          </p:cNvPr>
          <p:cNvSpPr txBox="1"/>
          <p:nvPr/>
        </p:nvSpPr>
        <p:spPr>
          <a:xfrm>
            <a:off x="2789894" y="4868143"/>
            <a:ext cx="3240359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Предлагается лишить статуса ЕТО ОАО "Вагонная ремонтная компания-3" </a:t>
            </a:r>
          </a:p>
          <a:p>
            <a:pPr algn="ctr"/>
            <a: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(ВЧДР Тула)</a:t>
            </a:r>
            <a:r>
              <a:rPr lang="en-US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п. 13 ПП 808</a:t>
            </a: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6DECF34E-66DA-608B-6A80-5895A37718D1}"/>
              </a:ext>
            </a:extLst>
          </p:cNvPr>
          <p:cNvSpPr/>
          <p:nvPr/>
        </p:nvSpPr>
        <p:spPr>
          <a:xfrm>
            <a:off x="4173327" y="4509120"/>
            <a:ext cx="504056" cy="3099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E80FEAD3-5F0D-7ECE-B434-B6A7870ED14C}"/>
              </a:ext>
            </a:extLst>
          </p:cNvPr>
          <p:cNvSpPr/>
          <p:nvPr/>
        </p:nvSpPr>
        <p:spPr>
          <a:xfrm>
            <a:off x="4173327" y="5488310"/>
            <a:ext cx="504056" cy="3099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</p:spTree>
    <p:extLst>
      <p:ext uri="{BB962C8B-B14F-4D97-AF65-F5344CB8AC3E}">
        <p14:creationId xmlns:p14="http://schemas.microsoft.com/office/powerpoint/2010/main" val="3646790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4978" y="144016"/>
            <a:ext cx="8471579" cy="34287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о лишении статуса ЕТО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0E2EA9E5-A9E6-4F33-FD4A-B14491816ECB}"/>
              </a:ext>
            </a:extLst>
          </p:cNvPr>
          <p:cNvSpPr/>
          <p:nvPr/>
        </p:nvSpPr>
        <p:spPr>
          <a:xfrm>
            <a:off x="8622407" y="6348304"/>
            <a:ext cx="521593" cy="50405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Номер слайда 4">
            <a:extLst>
              <a:ext uri="{FF2B5EF4-FFF2-40B4-BE49-F238E27FC236}">
                <a16:creationId xmlns:a16="http://schemas.microsoft.com/office/drawing/2014/main" id="{CF6ED81C-7127-F991-536A-36FA863431DD}"/>
              </a:ext>
            </a:extLst>
          </p:cNvPr>
          <p:cNvSpPr txBox="1">
            <a:spLocks/>
          </p:cNvSpPr>
          <p:nvPr/>
        </p:nvSpPr>
        <p:spPr>
          <a:xfrm>
            <a:off x="8739187" y="6449472"/>
            <a:ext cx="288032" cy="290574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0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ru-R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57CEF54-CF17-D612-9FF8-4D2A7B71C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111" y="2046351"/>
            <a:ext cx="3234108" cy="42356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957AF5C-BE99-8C51-C36F-68F0FD6877A3}"/>
              </a:ext>
            </a:extLst>
          </p:cNvPr>
          <p:cNvSpPr txBox="1"/>
          <p:nvPr/>
        </p:nvSpPr>
        <p:spPr>
          <a:xfrm>
            <a:off x="3185625" y="635301"/>
            <a:ext cx="23641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Ликвидация ООО «</a:t>
            </a:r>
            <a:r>
              <a:rPr lang="ru-RU" sz="105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Нордэнерго</a:t>
            </a:r>
            <a: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94D3221A-71F8-0FC3-B7E7-C5EEED11AF5B}"/>
              </a:ext>
            </a:extLst>
          </p:cNvPr>
          <p:cNvSpPr/>
          <p:nvPr/>
        </p:nvSpPr>
        <p:spPr>
          <a:xfrm>
            <a:off x="4127670" y="933973"/>
            <a:ext cx="430443" cy="3099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2C0421-8C4B-8905-61B5-79B47FAB811E}"/>
              </a:ext>
            </a:extLst>
          </p:cNvPr>
          <p:cNvSpPr txBox="1"/>
          <p:nvPr/>
        </p:nvSpPr>
        <p:spPr>
          <a:xfrm>
            <a:off x="3139246" y="1327523"/>
            <a:ext cx="2364168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Предлагается лишить статуса ЕТО АО «ГУ ЖКХ»</a:t>
            </a:r>
          </a:p>
          <a:p>
            <a:pPr algn="ctr"/>
            <a:r>
              <a:rPr lang="en-US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п. 13 ПП 808 в системах теплоснабжения</a:t>
            </a:r>
            <a:b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№146-151, 180-183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FAE4AF-2CDB-B9E5-42A4-A901AA7D3979}"/>
              </a:ext>
            </a:extLst>
          </p:cNvPr>
          <p:cNvSpPr txBox="1"/>
          <p:nvPr/>
        </p:nvSpPr>
        <p:spPr>
          <a:xfrm>
            <a:off x="3236950" y="3855532"/>
            <a:ext cx="241517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Ликвидация ООО «Перспектива»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2FE173-1434-7C3A-4BA0-6550CC9CAAF5}"/>
              </a:ext>
            </a:extLst>
          </p:cNvPr>
          <p:cNvSpPr txBox="1"/>
          <p:nvPr/>
        </p:nvSpPr>
        <p:spPr>
          <a:xfrm>
            <a:off x="3198128" y="5876255"/>
            <a:ext cx="241517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Предлагается назначить ЕТО </a:t>
            </a:r>
            <a:b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105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ТеплоРесурс</a:t>
            </a:r>
            <a: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п. 11 ПП 808</a:t>
            </a:r>
          </a:p>
        </p:txBody>
      </p:sp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7B7768E6-551D-3BE6-A248-3D5D2EBA848C}"/>
              </a:ext>
            </a:extLst>
          </p:cNvPr>
          <p:cNvSpPr/>
          <p:nvPr/>
        </p:nvSpPr>
        <p:spPr>
          <a:xfrm>
            <a:off x="4099148" y="4164188"/>
            <a:ext cx="566987" cy="3099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E3CFEF-1D3F-F72F-C555-08FEE822B3F5}"/>
              </a:ext>
            </a:extLst>
          </p:cNvPr>
          <p:cNvSpPr txBox="1"/>
          <p:nvPr/>
        </p:nvSpPr>
        <p:spPr>
          <a:xfrm>
            <a:off x="3190571" y="4527411"/>
            <a:ext cx="2415170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Предлагается лишить статуса ЕТО ООО «Перспектива» на основании п. 13 ПП 808 в системе теплоснабжения</a:t>
            </a:r>
            <a:b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№174</a:t>
            </a:r>
          </a:p>
        </p:txBody>
      </p: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EDE8BA8C-572E-81C9-1E16-02111AF967B6}"/>
              </a:ext>
            </a:extLst>
          </p:cNvPr>
          <p:cNvSpPr/>
          <p:nvPr/>
        </p:nvSpPr>
        <p:spPr>
          <a:xfrm>
            <a:off x="4081208" y="5504945"/>
            <a:ext cx="566987" cy="3099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0F9958-5610-ACEB-343B-033F09EBB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6" y="682208"/>
            <a:ext cx="3141324" cy="55199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7EF12E-50AE-92A7-ACAE-66766C341246}"/>
              </a:ext>
            </a:extLst>
          </p:cNvPr>
          <p:cNvSpPr txBox="1"/>
          <p:nvPr/>
        </p:nvSpPr>
        <p:spPr>
          <a:xfrm>
            <a:off x="3171122" y="2628909"/>
            <a:ext cx="23641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Предлагается назначить ЕТО </a:t>
            </a:r>
            <a:b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ФГБУ «ЦЖКУ» Минобороны России</a:t>
            </a:r>
            <a:r>
              <a:rPr lang="en-US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п. 11 ПП 808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D4F0012C-AF3E-EB57-EE09-20E4DCD8D1C7}"/>
              </a:ext>
            </a:extLst>
          </p:cNvPr>
          <p:cNvSpPr/>
          <p:nvPr/>
        </p:nvSpPr>
        <p:spPr>
          <a:xfrm>
            <a:off x="4127670" y="2269510"/>
            <a:ext cx="430443" cy="3099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3113966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 txBox="1">
            <a:spLocks/>
          </p:cNvSpPr>
          <p:nvPr/>
        </p:nvSpPr>
        <p:spPr>
          <a:xfrm>
            <a:off x="-19419" y="79128"/>
            <a:ext cx="9271939" cy="61356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Варианты развития систем теплоснабжения</a:t>
            </a:r>
            <a:endParaRPr lang="ru-RU" sz="700" dirty="0"/>
          </a:p>
        </p:txBody>
      </p:sp>
      <p:sp>
        <p:nvSpPr>
          <p:cNvPr id="33" name="Овал 32"/>
          <p:cNvSpPr/>
          <p:nvPr/>
        </p:nvSpPr>
        <p:spPr>
          <a:xfrm>
            <a:off x="8532440" y="6237312"/>
            <a:ext cx="521593" cy="50405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Номер слайда 4"/>
          <p:cNvSpPr txBox="1">
            <a:spLocks/>
          </p:cNvSpPr>
          <p:nvPr/>
        </p:nvSpPr>
        <p:spPr>
          <a:xfrm>
            <a:off x="8659364" y="6344053"/>
            <a:ext cx="288032" cy="290574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0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ru-R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10">
            <a:extLst>
              <a:ext uri="{FF2B5EF4-FFF2-40B4-BE49-F238E27FC236}">
                <a16:creationId xmlns:a16="http://schemas.microsoft.com/office/drawing/2014/main" id="{65818A85-A387-4FAD-838B-C627895B03B3}"/>
              </a:ext>
            </a:extLst>
          </p:cNvPr>
          <p:cNvSpPr/>
          <p:nvPr/>
        </p:nvSpPr>
        <p:spPr>
          <a:xfrm>
            <a:off x="148178" y="549507"/>
            <a:ext cx="4135790" cy="368948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1 (базовый)</a:t>
            </a:r>
          </a:p>
        </p:txBody>
      </p:sp>
      <p:sp>
        <p:nvSpPr>
          <p:cNvPr id="7" name="Скругленный прямоугольник 11">
            <a:extLst>
              <a:ext uri="{FF2B5EF4-FFF2-40B4-BE49-F238E27FC236}">
                <a16:creationId xmlns:a16="http://schemas.microsoft.com/office/drawing/2014/main" id="{3612CE99-0D55-41BC-87DD-22FED0432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78" y="1045481"/>
            <a:ext cx="4127987" cy="59493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Закрытие </a:t>
            </a:r>
            <a:r>
              <a:rPr lang="ru-RU" sz="11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 котельных с переключением тепловых нагрузок потребителей на новые источники теплоснабжения</a:t>
            </a:r>
          </a:p>
        </p:txBody>
      </p:sp>
      <p:sp>
        <p:nvSpPr>
          <p:cNvPr id="8" name="Скругленный прямоугольник 12">
            <a:extLst>
              <a:ext uri="{FF2B5EF4-FFF2-40B4-BE49-F238E27FC236}">
                <a16:creationId xmlns:a16="http://schemas.microsoft.com/office/drawing/2014/main" id="{549A8846-B713-4B23-B4B0-B52D54AA7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93" y="1728731"/>
            <a:ext cx="4122675" cy="58677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Переключение потребителей жилищно-коммунального сектора с </a:t>
            </a:r>
            <a:r>
              <a:rPr lang="ru-RU" sz="11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 производственных котельных на действующую и новые котельные</a:t>
            </a:r>
          </a:p>
        </p:txBody>
      </p:sp>
      <p:sp>
        <p:nvSpPr>
          <p:cNvPr id="9" name="Скругленный прямоугольник 13">
            <a:extLst>
              <a:ext uri="{FF2B5EF4-FFF2-40B4-BE49-F238E27FC236}">
                <a16:creationId xmlns:a16="http://schemas.microsoft.com/office/drawing/2014/main" id="{7DDD5FAC-CA6C-4CE1-ACBA-2F6658B60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96" y="4859166"/>
            <a:ext cx="4112509" cy="59493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</a:t>
            </a:r>
            <a:r>
              <a:rPr lang="ru-RU" sz="11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 новых котельных взамен существующих</a:t>
            </a:r>
          </a:p>
        </p:txBody>
      </p:sp>
      <p:sp>
        <p:nvSpPr>
          <p:cNvPr id="10" name="Скругленный прямоугольник 15">
            <a:extLst>
              <a:ext uri="{FF2B5EF4-FFF2-40B4-BE49-F238E27FC236}">
                <a16:creationId xmlns:a16="http://schemas.microsoft.com/office/drawing/2014/main" id="{08FEAE01-8328-472C-8641-9DD22A8FC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398085"/>
            <a:ext cx="4096653" cy="77080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Реконструкция </a:t>
            </a:r>
            <a:r>
              <a:rPr lang="ru-RU" sz="11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ru-RU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 котельной с целью повышения эффективности их работы и увеличения установленной тепловой мощности для подключения новых потребителей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E3E6972-FA60-4895-83AC-AA38AEFE25AA}"/>
              </a:ext>
            </a:extLst>
          </p:cNvPr>
          <p:cNvCxnSpPr>
            <a:cxnSpLocks/>
          </p:cNvCxnSpPr>
          <p:nvPr/>
        </p:nvCxnSpPr>
        <p:spPr>
          <a:xfrm>
            <a:off x="4572000" y="692696"/>
            <a:ext cx="0" cy="518457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6">
            <a:extLst>
              <a:ext uri="{FF2B5EF4-FFF2-40B4-BE49-F238E27FC236}">
                <a16:creationId xmlns:a16="http://schemas.microsoft.com/office/drawing/2014/main" id="{0958017D-9DA0-4D74-8EFC-50D4E32B8BBA}"/>
              </a:ext>
            </a:extLst>
          </p:cNvPr>
          <p:cNvSpPr/>
          <p:nvPr/>
        </p:nvSpPr>
        <p:spPr>
          <a:xfrm>
            <a:off x="4803680" y="548680"/>
            <a:ext cx="4127987" cy="36894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2 (концессионный)</a:t>
            </a:r>
          </a:p>
        </p:txBody>
      </p:sp>
      <p:sp>
        <p:nvSpPr>
          <p:cNvPr id="2" name="Скругленный прямоугольник 15">
            <a:extLst>
              <a:ext uri="{FF2B5EF4-FFF2-40B4-BE49-F238E27FC236}">
                <a16:creationId xmlns:a16="http://schemas.microsoft.com/office/drawing/2014/main" id="{6B5C8B16-CAEA-8C00-9EBB-1CCA8EF53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05" y="3240899"/>
            <a:ext cx="4096653" cy="899274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Увеличение реконструкция тепловых сетей с превышенным сроком эксплуатации в среднегодовом объеме до </a:t>
            </a:r>
            <a:r>
              <a:rPr lang="ru-RU" sz="11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3,5 %</a:t>
            </a:r>
            <a:r>
              <a:rPr lang="ru-RU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 от общей материальной характеристики тепловых сетей в городе</a:t>
            </a:r>
          </a:p>
        </p:txBody>
      </p:sp>
      <p:sp>
        <p:nvSpPr>
          <p:cNvPr id="4" name="Скругленный прямоугольник 11">
            <a:extLst>
              <a:ext uri="{FF2B5EF4-FFF2-40B4-BE49-F238E27FC236}">
                <a16:creationId xmlns:a16="http://schemas.microsoft.com/office/drawing/2014/main" id="{14D5B6B5-68BF-2606-122A-54C0D13A7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681" y="1045481"/>
            <a:ext cx="4127987" cy="594281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Закрытие </a:t>
            </a:r>
            <a:r>
              <a:rPr lang="ru-RU" sz="11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 котельных с переключением тепловых нагрузок потребителей на новые источники теплоснабжения</a:t>
            </a:r>
          </a:p>
        </p:txBody>
      </p:sp>
      <p:sp>
        <p:nvSpPr>
          <p:cNvPr id="5" name="Скругленный прямоугольник 12">
            <a:extLst>
              <a:ext uri="{FF2B5EF4-FFF2-40B4-BE49-F238E27FC236}">
                <a16:creationId xmlns:a16="http://schemas.microsoft.com/office/drawing/2014/main" id="{266D16F0-A32A-0BB5-1FB8-9CAFF1276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8008" y="1728731"/>
            <a:ext cx="4141463" cy="58677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Переключение потребителей жилищно-коммунального сектора с </a:t>
            </a:r>
            <a:r>
              <a:rPr lang="ru-RU" sz="11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 производственных котельных на действующую и новые котельные</a:t>
            </a:r>
          </a:p>
        </p:txBody>
      </p:sp>
      <p:sp>
        <p:nvSpPr>
          <p:cNvPr id="15" name="Скругленный прямоугольник 15">
            <a:extLst>
              <a:ext uri="{FF2B5EF4-FFF2-40B4-BE49-F238E27FC236}">
                <a16:creationId xmlns:a16="http://schemas.microsoft.com/office/drawing/2014/main" id="{DD56ECB7-078C-7FFA-E221-ACDDBA740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8008" y="2380251"/>
            <a:ext cx="4141463" cy="78864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Реконструкция </a:t>
            </a:r>
            <a:r>
              <a:rPr lang="ru-RU" sz="11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r>
              <a:rPr lang="ru-RU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 котельной с целью повышения эффективности их работы и увеличения установленной тепловой мощности для подключения новых потребителей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643DBFB4-FEB1-97C0-2EC5-B3B6DD889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8008" y="3240899"/>
            <a:ext cx="4141463" cy="899274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Увеличение реконструкция тепловых сетей с превышенным сроком эксплуатации в среднегодовом объеме до </a:t>
            </a:r>
            <a:r>
              <a:rPr lang="ru-RU" sz="11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4,2%</a:t>
            </a:r>
            <a:r>
              <a:rPr lang="ru-RU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 от общей материальной характеристики тепловых сетей в городе</a:t>
            </a:r>
          </a:p>
        </p:txBody>
      </p:sp>
      <p:sp>
        <p:nvSpPr>
          <p:cNvPr id="18" name="Скругленный прямоугольник 13">
            <a:extLst>
              <a:ext uri="{FF2B5EF4-FFF2-40B4-BE49-F238E27FC236}">
                <a16:creationId xmlns:a16="http://schemas.microsoft.com/office/drawing/2014/main" id="{68B49CD8-9988-E29B-BF0D-E3F6834E6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06" y="5626394"/>
            <a:ext cx="8748666" cy="53891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Технико-экономическая оценка мероприятий по переключению на ТЭЦ потребителей котельных, находящихся в эффективном радиусе теплоснабжения </a:t>
            </a:r>
            <a:r>
              <a:rPr lang="ru-RU" sz="11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(рассмотрена в Варианте 2, но может быть реализована также в Варианте 1)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96575820-89DE-ACA2-5DF3-157D30982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05" y="4230139"/>
            <a:ext cx="4112509" cy="54006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Приведение фактических режимов работы тепловых сетей АО «</a:t>
            </a:r>
            <a:r>
              <a:rPr lang="ru-RU" sz="11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Тулатеплосеть</a:t>
            </a:r>
            <a:r>
              <a:rPr lang="ru-RU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» к нормативным</a:t>
            </a:r>
            <a:endParaRPr lang="ru-RU" sz="11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3">
            <a:extLst>
              <a:ext uri="{FF2B5EF4-FFF2-40B4-BE49-F238E27FC236}">
                <a16:creationId xmlns:a16="http://schemas.microsoft.com/office/drawing/2014/main" id="{7EEF3F93-894B-7634-642A-0FA04BBD8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680" y="4231289"/>
            <a:ext cx="4135791" cy="53890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Приведение фактических режимов работы тепловых сетей АО «</a:t>
            </a:r>
            <a:r>
              <a:rPr lang="ru-RU" sz="11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Тулатеплосеть</a:t>
            </a:r>
            <a:r>
              <a:rPr lang="ru-RU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» к нормативным</a:t>
            </a:r>
            <a:endParaRPr lang="ru-RU" sz="11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13">
            <a:extLst>
              <a:ext uri="{FF2B5EF4-FFF2-40B4-BE49-F238E27FC236}">
                <a16:creationId xmlns:a16="http://schemas.microsoft.com/office/drawing/2014/main" id="{22B59419-9DF4-DAD9-D94D-553B89BBE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8009" y="4859167"/>
            <a:ext cx="4131296" cy="59493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</a:t>
            </a:r>
            <a:r>
              <a:rPr lang="en-US" sz="11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ru-RU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 новых котельных взамен существующих</a:t>
            </a:r>
          </a:p>
        </p:txBody>
      </p:sp>
    </p:spTree>
    <p:extLst>
      <p:ext uri="{BB962C8B-B14F-4D97-AF65-F5344CB8AC3E}">
        <p14:creationId xmlns:p14="http://schemas.microsoft.com/office/powerpoint/2010/main" val="159969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8AF3904-BF7D-A60A-F584-D3D1B890E24A}"/>
              </a:ext>
            </a:extLst>
          </p:cNvPr>
          <p:cNvSpPr txBox="1">
            <a:spLocks/>
          </p:cNvSpPr>
          <p:nvPr/>
        </p:nvSpPr>
        <p:spPr>
          <a:xfrm>
            <a:off x="-90440" y="188640"/>
            <a:ext cx="9270952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Сводные данные расчета стоимости мероприятий,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млн.руб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с НДС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11">
            <a:extLst>
              <a:ext uri="{FF2B5EF4-FFF2-40B4-BE49-F238E27FC236}">
                <a16:creationId xmlns:a16="http://schemas.microsoft.com/office/drawing/2014/main" id="{70BBC06F-9FD6-35B7-199C-0FFE34649B7A}"/>
              </a:ext>
            </a:extLst>
          </p:cNvPr>
          <p:cNvSpPr/>
          <p:nvPr/>
        </p:nvSpPr>
        <p:spPr>
          <a:xfrm>
            <a:off x="7884368" y="620688"/>
            <a:ext cx="1080120" cy="36541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№2</a:t>
            </a:r>
          </a:p>
        </p:txBody>
      </p:sp>
      <p:sp>
        <p:nvSpPr>
          <p:cNvPr id="8" name="Скругленный прямоугольник 10">
            <a:extLst>
              <a:ext uri="{FF2B5EF4-FFF2-40B4-BE49-F238E27FC236}">
                <a16:creationId xmlns:a16="http://schemas.microsoft.com/office/drawing/2014/main" id="{B03E24DB-D6EF-B809-D330-302BDCDE5503}"/>
              </a:ext>
            </a:extLst>
          </p:cNvPr>
          <p:cNvSpPr/>
          <p:nvPr/>
        </p:nvSpPr>
        <p:spPr>
          <a:xfrm>
            <a:off x="164060" y="1392423"/>
            <a:ext cx="6424164" cy="21763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новых БМК взамен существующих котельных</a:t>
            </a:r>
          </a:p>
        </p:txBody>
      </p:sp>
      <p:sp>
        <p:nvSpPr>
          <p:cNvPr id="9" name="Скругленный прямоугольник 15">
            <a:extLst>
              <a:ext uri="{FF2B5EF4-FFF2-40B4-BE49-F238E27FC236}">
                <a16:creationId xmlns:a16="http://schemas.microsoft.com/office/drawing/2014/main" id="{5B4DE00B-0334-5B3A-7F08-DFE3E6F09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4367" y="1390858"/>
            <a:ext cx="1080120" cy="21763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1 864,143</a:t>
            </a:r>
          </a:p>
        </p:txBody>
      </p:sp>
      <p:sp>
        <p:nvSpPr>
          <p:cNvPr id="10" name="Скругленный прямоугольник 11">
            <a:extLst>
              <a:ext uri="{FF2B5EF4-FFF2-40B4-BE49-F238E27FC236}">
                <a16:creationId xmlns:a16="http://schemas.microsoft.com/office/drawing/2014/main" id="{A12085E4-F63F-EE8F-28B3-9987E0A3F257}"/>
              </a:ext>
            </a:extLst>
          </p:cNvPr>
          <p:cNvSpPr/>
          <p:nvPr/>
        </p:nvSpPr>
        <p:spPr>
          <a:xfrm>
            <a:off x="6732240" y="620688"/>
            <a:ext cx="1080120" cy="36541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№1</a:t>
            </a:r>
          </a:p>
        </p:txBody>
      </p:sp>
      <p:sp>
        <p:nvSpPr>
          <p:cNvPr id="11" name="Скругленный прямоугольник 15">
            <a:extLst>
              <a:ext uri="{FF2B5EF4-FFF2-40B4-BE49-F238E27FC236}">
                <a16:creationId xmlns:a16="http://schemas.microsoft.com/office/drawing/2014/main" id="{7AA7762F-CFAF-DBB6-46DB-EE4ACEFBB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39" y="1390858"/>
            <a:ext cx="1080120" cy="21763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183,051</a:t>
            </a:r>
          </a:p>
        </p:txBody>
      </p:sp>
      <p:sp>
        <p:nvSpPr>
          <p:cNvPr id="12" name="Скругленный прямоугольник 10">
            <a:extLst>
              <a:ext uri="{FF2B5EF4-FFF2-40B4-BE49-F238E27FC236}">
                <a16:creationId xmlns:a16="http://schemas.microsoft.com/office/drawing/2014/main" id="{7CAB3862-9164-25CF-5477-A88115619323}"/>
              </a:ext>
            </a:extLst>
          </p:cNvPr>
          <p:cNvSpPr/>
          <p:nvPr/>
        </p:nvSpPr>
        <p:spPr>
          <a:xfrm>
            <a:off x="164060" y="1640033"/>
            <a:ext cx="6424164" cy="37016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Реконструкция, модернизации и техническому перевооружение</a:t>
            </a:r>
          </a:p>
        </p:txBody>
      </p:sp>
      <p:sp>
        <p:nvSpPr>
          <p:cNvPr id="13" name="Скругленный прямоугольник 15">
            <a:extLst>
              <a:ext uri="{FF2B5EF4-FFF2-40B4-BE49-F238E27FC236}">
                <a16:creationId xmlns:a16="http://schemas.microsoft.com/office/drawing/2014/main" id="{32481EAF-CE91-35AA-4737-39DE3EA00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4367" y="1638468"/>
            <a:ext cx="1080120" cy="3701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14 800,288</a:t>
            </a:r>
          </a:p>
        </p:txBody>
      </p:sp>
      <p:sp>
        <p:nvSpPr>
          <p:cNvPr id="14" name="Скругленный прямоугольник 15">
            <a:extLst>
              <a:ext uri="{FF2B5EF4-FFF2-40B4-BE49-F238E27FC236}">
                <a16:creationId xmlns:a16="http://schemas.microsoft.com/office/drawing/2014/main" id="{B012C50C-E119-A077-25C0-C95B9CABE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39" y="1638468"/>
            <a:ext cx="1080120" cy="37016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3 386,590</a:t>
            </a:r>
          </a:p>
        </p:txBody>
      </p:sp>
      <p:sp>
        <p:nvSpPr>
          <p:cNvPr id="18" name="Скругленный прямоугольник 10">
            <a:extLst>
              <a:ext uri="{FF2B5EF4-FFF2-40B4-BE49-F238E27FC236}">
                <a16:creationId xmlns:a16="http://schemas.microsoft.com/office/drawing/2014/main" id="{1B359FD6-C211-8992-3494-1C47E02BD4FF}"/>
              </a:ext>
            </a:extLst>
          </p:cNvPr>
          <p:cNvSpPr/>
          <p:nvPr/>
        </p:nvSpPr>
        <p:spPr>
          <a:xfrm>
            <a:off x="164060" y="2050728"/>
            <a:ext cx="6424164" cy="37016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Строительству новых котельных для перспективных потребителей</a:t>
            </a:r>
          </a:p>
        </p:txBody>
      </p:sp>
      <p:sp>
        <p:nvSpPr>
          <p:cNvPr id="19" name="Скругленный прямоугольник 15">
            <a:extLst>
              <a:ext uri="{FF2B5EF4-FFF2-40B4-BE49-F238E27FC236}">
                <a16:creationId xmlns:a16="http://schemas.microsoft.com/office/drawing/2014/main" id="{9ADAF308-4266-BC39-843B-0D2CAB0AC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4367" y="2049163"/>
            <a:ext cx="1080120" cy="3701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569,876</a:t>
            </a:r>
          </a:p>
        </p:txBody>
      </p:sp>
      <p:sp>
        <p:nvSpPr>
          <p:cNvPr id="20" name="Скругленный прямоугольник 15">
            <a:extLst>
              <a:ext uri="{FF2B5EF4-FFF2-40B4-BE49-F238E27FC236}">
                <a16:creationId xmlns:a16="http://schemas.microsoft.com/office/drawing/2014/main" id="{21C3D2C9-97DF-0393-4B31-4D682D00D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39" y="2049163"/>
            <a:ext cx="1080120" cy="37016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569,876</a:t>
            </a:r>
          </a:p>
        </p:txBody>
      </p:sp>
      <p:sp>
        <p:nvSpPr>
          <p:cNvPr id="21" name="Скругленный прямоугольник 10">
            <a:extLst>
              <a:ext uri="{FF2B5EF4-FFF2-40B4-BE49-F238E27FC236}">
                <a16:creationId xmlns:a16="http://schemas.microsoft.com/office/drawing/2014/main" id="{9312C566-C63B-5973-7470-43C3F78B70E0}"/>
              </a:ext>
            </a:extLst>
          </p:cNvPr>
          <p:cNvSpPr/>
          <p:nvPr/>
        </p:nvSpPr>
        <p:spPr>
          <a:xfrm>
            <a:off x="164060" y="2906001"/>
            <a:ext cx="6424164" cy="204376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тепловых сетей для подключения перспективных потребителей</a:t>
            </a:r>
          </a:p>
        </p:txBody>
      </p:sp>
      <p:sp>
        <p:nvSpPr>
          <p:cNvPr id="22" name="Скругленный прямоугольник 15">
            <a:extLst>
              <a:ext uri="{FF2B5EF4-FFF2-40B4-BE49-F238E27FC236}">
                <a16:creationId xmlns:a16="http://schemas.microsoft.com/office/drawing/2014/main" id="{A04D41A1-134C-0640-7F95-D8B14148B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4367" y="2904436"/>
            <a:ext cx="1080120" cy="20437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371,702</a:t>
            </a:r>
          </a:p>
        </p:txBody>
      </p:sp>
      <p:sp>
        <p:nvSpPr>
          <p:cNvPr id="23" name="Скругленный прямоугольник 15">
            <a:extLst>
              <a:ext uri="{FF2B5EF4-FFF2-40B4-BE49-F238E27FC236}">
                <a16:creationId xmlns:a16="http://schemas.microsoft.com/office/drawing/2014/main" id="{AAD9D221-6CFD-4BAB-EBB9-663372786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39" y="2904436"/>
            <a:ext cx="1080120" cy="20437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371,702</a:t>
            </a:r>
          </a:p>
        </p:txBody>
      </p:sp>
      <p:sp>
        <p:nvSpPr>
          <p:cNvPr id="24" name="Скругленный прямоугольник 10">
            <a:extLst>
              <a:ext uri="{FF2B5EF4-FFF2-40B4-BE49-F238E27FC236}">
                <a16:creationId xmlns:a16="http://schemas.microsoft.com/office/drawing/2014/main" id="{3019E812-6C2B-4D89-6E04-31E426A2F771}"/>
              </a:ext>
            </a:extLst>
          </p:cNvPr>
          <p:cNvSpPr/>
          <p:nvPr/>
        </p:nvSpPr>
        <p:spPr>
          <a:xfrm>
            <a:off x="164060" y="3156749"/>
            <a:ext cx="6424164" cy="37016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тепловых сетей с превышенным сроком эксплуатации</a:t>
            </a:r>
          </a:p>
        </p:txBody>
      </p:sp>
      <p:sp>
        <p:nvSpPr>
          <p:cNvPr id="25" name="Скругленный прямоугольник 15">
            <a:extLst>
              <a:ext uri="{FF2B5EF4-FFF2-40B4-BE49-F238E27FC236}">
                <a16:creationId xmlns:a16="http://schemas.microsoft.com/office/drawing/2014/main" id="{1D28B731-AB0E-92F8-91BD-F8FCA1D5C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4367" y="3150969"/>
            <a:ext cx="1080120" cy="3701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36 067,819</a:t>
            </a:r>
          </a:p>
        </p:txBody>
      </p:sp>
      <p:sp>
        <p:nvSpPr>
          <p:cNvPr id="26" name="Скругленный прямоугольник 15">
            <a:extLst>
              <a:ext uri="{FF2B5EF4-FFF2-40B4-BE49-F238E27FC236}">
                <a16:creationId xmlns:a16="http://schemas.microsoft.com/office/drawing/2014/main" id="{21670668-D634-C37C-23D7-B938B2244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39" y="3150969"/>
            <a:ext cx="1080120" cy="37016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12 399,460</a:t>
            </a:r>
          </a:p>
        </p:txBody>
      </p:sp>
      <p:sp>
        <p:nvSpPr>
          <p:cNvPr id="30" name="Скругленный прямоугольник 10">
            <a:extLst>
              <a:ext uri="{FF2B5EF4-FFF2-40B4-BE49-F238E27FC236}">
                <a16:creationId xmlns:a16="http://schemas.microsoft.com/office/drawing/2014/main" id="{F3173F02-2F37-02CC-2541-F1097A39C7E4}"/>
              </a:ext>
            </a:extLst>
          </p:cNvPr>
          <p:cNvSpPr/>
          <p:nvPr/>
        </p:nvSpPr>
        <p:spPr>
          <a:xfrm>
            <a:off x="164060" y="5717070"/>
            <a:ext cx="6424164" cy="32576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Наладка гидравлических режимов и испытание тепловых сетей на тепловые потери, на гидравлические потери и на максимальную температуру</a:t>
            </a:r>
          </a:p>
        </p:txBody>
      </p:sp>
      <p:sp>
        <p:nvSpPr>
          <p:cNvPr id="31" name="Скругленный прямоугольник 15">
            <a:extLst>
              <a:ext uri="{FF2B5EF4-FFF2-40B4-BE49-F238E27FC236}">
                <a16:creationId xmlns:a16="http://schemas.microsoft.com/office/drawing/2014/main" id="{BB122965-85EB-AEFF-CB2B-16C27E4AD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4367" y="5715505"/>
            <a:ext cx="1080120" cy="32576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220,047</a:t>
            </a:r>
          </a:p>
        </p:txBody>
      </p:sp>
      <p:sp>
        <p:nvSpPr>
          <p:cNvPr id="32" name="Скругленный прямоугольник 15">
            <a:extLst>
              <a:ext uri="{FF2B5EF4-FFF2-40B4-BE49-F238E27FC236}">
                <a16:creationId xmlns:a16="http://schemas.microsoft.com/office/drawing/2014/main" id="{04A48E78-2F9F-B1C8-42BB-E0A7BA5D6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39" y="5715505"/>
            <a:ext cx="1080120" cy="32576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110,024</a:t>
            </a:r>
          </a:p>
        </p:txBody>
      </p:sp>
      <p:sp>
        <p:nvSpPr>
          <p:cNvPr id="33" name="Скругленный прямоугольник 10">
            <a:extLst>
              <a:ext uri="{FF2B5EF4-FFF2-40B4-BE49-F238E27FC236}">
                <a16:creationId xmlns:a16="http://schemas.microsoft.com/office/drawing/2014/main" id="{6C88D07C-A8F9-297A-46EA-5C2DB5C09229}"/>
              </a:ext>
            </a:extLst>
          </p:cNvPr>
          <p:cNvSpPr/>
          <p:nvPr/>
        </p:nvSpPr>
        <p:spPr>
          <a:xfrm>
            <a:off x="164060" y="6100610"/>
            <a:ext cx="6424164" cy="17600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 приборов учета у потребителей</a:t>
            </a:r>
          </a:p>
        </p:txBody>
      </p:sp>
      <p:sp>
        <p:nvSpPr>
          <p:cNvPr id="34" name="Скругленный прямоугольник 15">
            <a:extLst>
              <a:ext uri="{FF2B5EF4-FFF2-40B4-BE49-F238E27FC236}">
                <a16:creationId xmlns:a16="http://schemas.microsoft.com/office/drawing/2014/main" id="{72478322-E072-0C44-B5A8-C6918024B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4367" y="6099045"/>
            <a:ext cx="1080120" cy="17600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88,019</a:t>
            </a:r>
          </a:p>
        </p:txBody>
      </p:sp>
      <p:sp>
        <p:nvSpPr>
          <p:cNvPr id="35" name="Скругленный прямоугольник 15">
            <a:extLst>
              <a:ext uri="{FF2B5EF4-FFF2-40B4-BE49-F238E27FC236}">
                <a16:creationId xmlns:a16="http://schemas.microsoft.com/office/drawing/2014/main" id="{7FEE85FF-9ABB-0926-E243-CAFE5D544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39" y="6099045"/>
            <a:ext cx="1080120" cy="17600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88,019</a:t>
            </a:r>
          </a:p>
        </p:txBody>
      </p:sp>
      <p:sp>
        <p:nvSpPr>
          <p:cNvPr id="36" name="Скругленный прямоугольник 10">
            <a:extLst>
              <a:ext uri="{FF2B5EF4-FFF2-40B4-BE49-F238E27FC236}">
                <a16:creationId xmlns:a16="http://schemas.microsoft.com/office/drawing/2014/main" id="{97DF575D-0076-4B09-CAB1-AC7B4AFEC731}"/>
              </a:ext>
            </a:extLst>
          </p:cNvPr>
          <p:cNvSpPr/>
          <p:nvPr/>
        </p:nvSpPr>
        <p:spPr>
          <a:xfrm>
            <a:off x="155838" y="3574581"/>
            <a:ext cx="6424164" cy="37016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Переключение нагрузки потребителей котельных на другие источники</a:t>
            </a:r>
          </a:p>
        </p:txBody>
      </p:sp>
      <p:sp>
        <p:nvSpPr>
          <p:cNvPr id="37" name="Скругленный прямоугольник 15">
            <a:extLst>
              <a:ext uri="{FF2B5EF4-FFF2-40B4-BE49-F238E27FC236}">
                <a16:creationId xmlns:a16="http://schemas.microsoft.com/office/drawing/2014/main" id="{F8DAB4FB-C569-6D1E-D659-B04621A12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6145" y="3573016"/>
            <a:ext cx="1080120" cy="3701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173,460</a:t>
            </a:r>
          </a:p>
        </p:txBody>
      </p:sp>
      <p:sp>
        <p:nvSpPr>
          <p:cNvPr id="38" name="Скругленный прямоугольник 15">
            <a:extLst>
              <a:ext uri="{FF2B5EF4-FFF2-40B4-BE49-F238E27FC236}">
                <a16:creationId xmlns:a16="http://schemas.microsoft.com/office/drawing/2014/main" id="{6320FB73-35AA-1ACE-AB6D-6ECCED3CA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017" y="3573016"/>
            <a:ext cx="1080120" cy="37016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116,655</a:t>
            </a:r>
          </a:p>
        </p:txBody>
      </p:sp>
      <p:sp>
        <p:nvSpPr>
          <p:cNvPr id="45" name="Скругленный прямоугольник 10">
            <a:extLst>
              <a:ext uri="{FF2B5EF4-FFF2-40B4-BE49-F238E27FC236}">
                <a16:creationId xmlns:a16="http://schemas.microsoft.com/office/drawing/2014/main" id="{2746F2D6-D3C6-31DB-61AB-51346B71EA8B}"/>
              </a:ext>
            </a:extLst>
          </p:cNvPr>
          <p:cNvSpPr/>
          <p:nvPr/>
        </p:nvSpPr>
        <p:spPr>
          <a:xfrm>
            <a:off x="155838" y="4006628"/>
            <a:ext cx="6424164" cy="420101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реконструкции тепловых сетей для обеспечения перспективных приростов тепловой нагрузки</a:t>
            </a:r>
          </a:p>
        </p:txBody>
      </p:sp>
      <p:sp>
        <p:nvSpPr>
          <p:cNvPr id="46" name="Скругленный прямоугольник 15">
            <a:extLst>
              <a:ext uri="{FF2B5EF4-FFF2-40B4-BE49-F238E27FC236}">
                <a16:creationId xmlns:a16="http://schemas.microsoft.com/office/drawing/2014/main" id="{8791B5EB-1B12-4AD0-6042-5F596F187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6145" y="4005064"/>
            <a:ext cx="1080120" cy="42166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24,890</a:t>
            </a:r>
          </a:p>
        </p:txBody>
      </p:sp>
      <p:sp>
        <p:nvSpPr>
          <p:cNvPr id="47" name="Скругленный прямоугольник 15">
            <a:extLst>
              <a:ext uri="{FF2B5EF4-FFF2-40B4-BE49-F238E27FC236}">
                <a16:creationId xmlns:a16="http://schemas.microsoft.com/office/drawing/2014/main" id="{B5AC0465-041E-2E1D-B8CB-8E9D4C4C8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017" y="4005064"/>
            <a:ext cx="1080120" cy="42166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24,890</a:t>
            </a:r>
          </a:p>
        </p:txBody>
      </p:sp>
      <p:sp>
        <p:nvSpPr>
          <p:cNvPr id="48" name="Скругленный прямоугольник 10">
            <a:extLst>
              <a:ext uri="{FF2B5EF4-FFF2-40B4-BE49-F238E27FC236}">
                <a16:creationId xmlns:a16="http://schemas.microsoft.com/office/drawing/2014/main" id="{80E96A3F-EB6B-8DD5-ADE3-7122A42C56A5}"/>
              </a:ext>
            </a:extLst>
          </p:cNvPr>
          <p:cNvSpPr/>
          <p:nvPr/>
        </p:nvSpPr>
        <p:spPr>
          <a:xfrm>
            <a:off x="164060" y="5302773"/>
            <a:ext cx="6424164" cy="37016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реконструкции тепловых сетей с целью улучшения гидравлических режимов работы</a:t>
            </a:r>
          </a:p>
        </p:txBody>
      </p:sp>
      <p:sp>
        <p:nvSpPr>
          <p:cNvPr id="49" name="Скругленный прямоугольник 15">
            <a:extLst>
              <a:ext uri="{FF2B5EF4-FFF2-40B4-BE49-F238E27FC236}">
                <a16:creationId xmlns:a16="http://schemas.microsoft.com/office/drawing/2014/main" id="{DD9097D0-C13E-EEA8-B20A-2E65A16BF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4367" y="5301208"/>
            <a:ext cx="1080120" cy="3701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128,551</a:t>
            </a:r>
          </a:p>
        </p:txBody>
      </p:sp>
      <p:sp>
        <p:nvSpPr>
          <p:cNvPr id="50" name="Скругленный прямоугольник 15">
            <a:extLst>
              <a:ext uri="{FF2B5EF4-FFF2-40B4-BE49-F238E27FC236}">
                <a16:creationId xmlns:a16="http://schemas.microsoft.com/office/drawing/2014/main" id="{9F1D39C7-B47A-6607-E006-77DA524A6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39" y="5301208"/>
            <a:ext cx="1080120" cy="37016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128,551</a:t>
            </a:r>
          </a:p>
        </p:txBody>
      </p:sp>
      <p:sp>
        <p:nvSpPr>
          <p:cNvPr id="54" name="Скругленный прямоугольник 10">
            <a:extLst>
              <a:ext uri="{FF2B5EF4-FFF2-40B4-BE49-F238E27FC236}">
                <a16:creationId xmlns:a16="http://schemas.microsoft.com/office/drawing/2014/main" id="{48802344-AA94-F6DF-EA9A-74939CF4D4BB}"/>
              </a:ext>
            </a:extLst>
          </p:cNvPr>
          <p:cNvSpPr/>
          <p:nvPr/>
        </p:nvSpPr>
        <p:spPr>
          <a:xfrm>
            <a:off x="164060" y="4491791"/>
            <a:ext cx="6424164" cy="306168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реконструкции насосных станций</a:t>
            </a:r>
          </a:p>
        </p:txBody>
      </p:sp>
      <p:sp>
        <p:nvSpPr>
          <p:cNvPr id="55" name="Скругленный прямоугольник 15">
            <a:extLst>
              <a:ext uri="{FF2B5EF4-FFF2-40B4-BE49-F238E27FC236}">
                <a16:creationId xmlns:a16="http://schemas.microsoft.com/office/drawing/2014/main" id="{5B5414BF-5FC1-2362-1C25-03BD0A105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4367" y="4491790"/>
            <a:ext cx="1080120" cy="30460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31,873</a:t>
            </a:r>
          </a:p>
        </p:txBody>
      </p:sp>
      <p:sp>
        <p:nvSpPr>
          <p:cNvPr id="56" name="Скругленный прямоугольник 15">
            <a:extLst>
              <a:ext uri="{FF2B5EF4-FFF2-40B4-BE49-F238E27FC236}">
                <a16:creationId xmlns:a16="http://schemas.microsoft.com/office/drawing/2014/main" id="{D67B9BB7-AC81-18CE-8551-162E4437D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39" y="4491790"/>
            <a:ext cx="1080120" cy="30460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2,000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6AF0C04-0375-6CC4-B3C4-765FF5748A55}"/>
              </a:ext>
            </a:extLst>
          </p:cNvPr>
          <p:cNvSpPr/>
          <p:nvPr/>
        </p:nvSpPr>
        <p:spPr>
          <a:xfrm>
            <a:off x="8603460" y="6379355"/>
            <a:ext cx="521593" cy="504056"/>
          </a:xfrm>
          <a:prstGeom prst="ellips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3BA39E85-FCEE-D305-3855-530F4FD20EF4}"/>
              </a:ext>
            </a:extLst>
          </p:cNvPr>
          <p:cNvSpPr txBox="1">
            <a:spLocks/>
          </p:cNvSpPr>
          <p:nvPr/>
        </p:nvSpPr>
        <p:spPr>
          <a:xfrm>
            <a:off x="8730384" y="6486096"/>
            <a:ext cx="288032" cy="290574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0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ru-R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0">
            <a:extLst>
              <a:ext uri="{FF2B5EF4-FFF2-40B4-BE49-F238E27FC236}">
                <a16:creationId xmlns:a16="http://schemas.microsoft.com/office/drawing/2014/main" id="{ADE63291-FBC9-88A7-8B98-E4B96F5A504B}"/>
              </a:ext>
            </a:extLst>
          </p:cNvPr>
          <p:cNvSpPr/>
          <p:nvPr/>
        </p:nvSpPr>
        <p:spPr>
          <a:xfrm>
            <a:off x="164060" y="1008632"/>
            <a:ext cx="6424164" cy="27293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на источниках</a:t>
            </a:r>
          </a:p>
        </p:txBody>
      </p:sp>
      <p:sp>
        <p:nvSpPr>
          <p:cNvPr id="17" name="Скругленный прямоугольник 10">
            <a:extLst>
              <a:ext uri="{FF2B5EF4-FFF2-40B4-BE49-F238E27FC236}">
                <a16:creationId xmlns:a16="http://schemas.microsoft.com/office/drawing/2014/main" id="{E8D10F48-CDF6-1C84-876D-163A8D54D7E7}"/>
              </a:ext>
            </a:extLst>
          </p:cNvPr>
          <p:cNvSpPr/>
          <p:nvPr/>
        </p:nvSpPr>
        <p:spPr>
          <a:xfrm>
            <a:off x="155839" y="2492896"/>
            <a:ext cx="6432386" cy="306167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на сетях</a:t>
            </a:r>
            <a:r>
              <a:rPr lang="en-US" sz="1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реконструкции и новому строительству</a:t>
            </a:r>
          </a:p>
        </p:txBody>
      </p:sp>
      <p:sp>
        <p:nvSpPr>
          <p:cNvPr id="51" name="Скругленный прямоугольник 10">
            <a:extLst>
              <a:ext uri="{FF2B5EF4-FFF2-40B4-BE49-F238E27FC236}">
                <a16:creationId xmlns:a16="http://schemas.microsoft.com/office/drawing/2014/main" id="{9AD9721B-E28E-2E7F-5F3B-334758E260FE}"/>
              </a:ext>
            </a:extLst>
          </p:cNvPr>
          <p:cNvSpPr/>
          <p:nvPr/>
        </p:nvSpPr>
        <p:spPr>
          <a:xfrm>
            <a:off x="155838" y="4895364"/>
            <a:ext cx="6432386" cy="306168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на сетях по улучшению гидравлических режимов</a:t>
            </a:r>
          </a:p>
        </p:txBody>
      </p:sp>
      <p:sp>
        <p:nvSpPr>
          <p:cNvPr id="39" name="Скругленный прямоугольник 15">
            <a:extLst>
              <a:ext uri="{FF2B5EF4-FFF2-40B4-BE49-F238E27FC236}">
                <a16:creationId xmlns:a16="http://schemas.microsoft.com/office/drawing/2014/main" id="{380E1427-63E9-2210-C152-B6D1D7619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4367" y="1016627"/>
            <a:ext cx="1080120" cy="272930"/>
          </a:xfrm>
          <a:prstGeom prst="roundRect">
            <a:avLst>
              <a:gd name="adj" fmla="val 16667"/>
            </a:avLst>
          </a:prstGeom>
          <a:solidFill>
            <a:srgbClr val="648FC4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kern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17 234,307</a:t>
            </a:r>
          </a:p>
        </p:txBody>
      </p:sp>
      <p:sp>
        <p:nvSpPr>
          <p:cNvPr id="40" name="Скругленный прямоугольник 15">
            <a:extLst>
              <a:ext uri="{FF2B5EF4-FFF2-40B4-BE49-F238E27FC236}">
                <a16:creationId xmlns:a16="http://schemas.microsoft.com/office/drawing/2014/main" id="{91EE0FF5-A0B6-681A-BDE4-C4D63E7F5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39" y="1016627"/>
            <a:ext cx="1080120" cy="272930"/>
          </a:xfrm>
          <a:prstGeom prst="roundRect">
            <a:avLst>
              <a:gd name="adj" fmla="val 16667"/>
            </a:avLst>
          </a:prstGeom>
          <a:solidFill>
            <a:srgbClr val="648FC4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kern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4 139,517</a:t>
            </a:r>
          </a:p>
        </p:txBody>
      </p:sp>
      <p:sp>
        <p:nvSpPr>
          <p:cNvPr id="41" name="Скругленный прямоугольник 15">
            <a:extLst>
              <a:ext uri="{FF2B5EF4-FFF2-40B4-BE49-F238E27FC236}">
                <a16:creationId xmlns:a16="http://schemas.microsoft.com/office/drawing/2014/main" id="{FA792F99-47EB-27AC-E0CF-1CAA2909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6145" y="2493699"/>
            <a:ext cx="1080120" cy="306167"/>
          </a:xfrm>
          <a:prstGeom prst="roundRect">
            <a:avLst>
              <a:gd name="adj" fmla="val 16667"/>
            </a:avLst>
          </a:prstGeom>
          <a:solidFill>
            <a:srgbClr val="648FC4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kern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36 669,744</a:t>
            </a:r>
          </a:p>
        </p:txBody>
      </p:sp>
      <p:sp>
        <p:nvSpPr>
          <p:cNvPr id="42" name="Скругленный прямоугольник 15">
            <a:extLst>
              <a:ext uri="{FF2B5EF4-FFF2-40B4-BE49-F238E27FC236}">
                <a16:creationId xmlns:a16="http://schemas.microsoft.com/office/drawing/2014/main" id="{D664BD20-308E-902A-2658-2D220DC71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017" y="2493699"/>
            <a:ext cx="1080120" cy="306167"/>
          </a:xfrm>
          <a:prstGeom prst="roundRect">
            <a:avLst>
              <a:gd name="adj" fmla="val 16667"/>
            </a:avLst>
          </a:prstGeom>
          <a:solidFill>
            <a:srgbClr val="648FC4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kern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12 914,707</a:t>
            </a:r>
          </a:p>
        </p:txBody>
      </p:sp>
      <p:sp>
        <p:nvSpPr>
          <p:cNvPr id="43" name="Скругленный прямоугольник 15">
            <a:extLst>
              <a:ext uri="{FF2B5EF4-FFF2-40B4-BE49-F238E27FC236}">
                <a16:creationId xmlns:a16="http://schemas.microsoft.com/office/drawing/2014/main" id="{60B20BCB-D0ED-0F9C-08ED-B90EDCBD6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4367" y="4893619"/>
            <a:ext cx="1080120" cy="306168"/>
          </a:xfrm>
          <a:prstGeom prst="roundRect">
            <a:avLst>
              <a:gd name="adj" fmla="val 16667"/>
            </a:avLst>
          </a:prstGeom>
          <a:solidFill>
            <a:srgbClr val="648FC4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kern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436,617</a:t>
            </a:r>
          </a:p>
        </p:txBody>
      </p:sp>
      <p:sp>
        <p:nvSpPr>
          <p:cNvPr id="44" name="Скругленный прямоугольник 15">
            <a:extLst>
              <a:ext uri="{FF2B5EF4-FFF2-40B4-BE49-F238E27FC236}">
                <a16:creationId xmlns:a16="http://schemas.microsoft.com/office/drawing/2014/main" id="{8622AC9B-E685-3EB9-7BEA-3E7BE1BC2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39" y="4893619"/>
            <a:ext cx="1080120" cy="306168"/>
          </a:xfrm>
          <a:prstGeom prst="roundRect">
            <a:avLst>
              <a:gd name="adj" fmla="val 16667"/>
            </a:avLst>
          </a:prstGeom>
          <a:solidFill>
            <a:srgbClr val="648FC4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kern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326,594</a:t>
            </a:r>
          </a:p>
        </p:txBody>
      </p:sp>
      <p:sp>
        <p:nvSpPr>
          <p:cNvPr id="2" name="Скругленный прямоугольник 10">
            <a:extLst>
              <a:ext uri="{FF2B5EF4-FFF2-40B4-BE49-F238E27FC236}">
                <a16:creationId xmlns:a16="http://schemas.microsoft.com/office/drawing/2014/main" id="{4712A2D1-6FB2-FC05-42CD-5824292DFF66}"/>
              </a:ext>
            </a:extLst>
          </p:cNvPr>
          <p:cNvSpPr/>
          <p:nvPr/>
        </p:nvSpPr>
        <p:spPr>
          <a:xfrm>
            <a:off x="164060" y="6349740"/>
            <a:ext cx="6424164" cy="31962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</a:t>
            </a:r>
          </a:p>
        </p:txBody>
      </p:sp>
      <p:sp>
        <p:nvSpPr>
          <p:cNvPr id="3" name="Скругленный прямоугольник 15">
            <a:extLst>
              <a:ext uri="{FF2B5EF4-FFF2-40B4-BE49-F238E27FC236}">
                <a16:creationId xmlns:a16="http://schemas.microsoft.com/office/drawing/2014/main" id="{E7F5FD61-E041-7814-C6B6-CAC65E857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4367" y="6345526"/>
            <a:ext cx="1080120" cy="319620"/>
          </a:xfrm>
          <a:prstGeom prst="roundRect">
            <a:avLst>
              <a:gd name="adj" fmla="val 16667"/>
            </a:avLst>
          </a:prstGeom>
          <a:solidFill>
            <a:srgbClr val="648FC4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kern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54 340,668</a:t>
            </a:r>
          </a:p>
        </p:txBody>
      </p:sp>
      <p:sp>
        <p:nvSpPr>
          <p:cNvPr id="15" name="Скругленный прямоугольник 15">
            <a:extLst>
              <a:ext uri="{FF2B5EF4-FFF2-40B4-BE49-F238E27FC236}">
                <a16:creationId xmlns:a16="http://schemas.microsoft.com/office/drawing/2014/main" id="{CFA373F1-8F5C-D235-6FB7-10A097551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39" y="6345526"/>
            <a:ext cx="1080120" cy="319620"/>
          </a:xfrm>
          <a:prstGeom prst="roundRect">
            <a:avLst>
              <a:gd name="adj" fmla="val 16667"/>
            </a:avLst>
          </a:prstGeom>
          <a:solidFill>
            <a:srgbClr val="648FC4"/>
          </a:solidFill>
          <a:ln w="9525" algn="ctr">
            <a:solidFill>
              <a:srgbClr val="008330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kern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17 380,818</a:t>
            </a:r>
          </a:p>
        </p:txBody>
      </p:sp>
    </p:spTree>
    <p:extLst>
      <p:ext uri="{BB962C8B-B14F-4D97-AF65-F5344CB8AC3E}">
        <p14:creationId xmlns:p14="http://schemas.microsoft.com/office/powerpoint/2010/main" val="97277638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15183</TotalTime>
  <Words>2446</Words>
  <Application>Microsoft Office PowerPoint</Application>
  <PresentationFormat>Экран (4:3)</PresentationFormat>
  <Paragraphs>572</Paragraphs>
  <Slides>18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</vt:lpstr>
      <vt:lpstr>Franklin Gothic Book</vt:lpstr>
      <vt:lpstr>Perpetua</vt:lpstr>
      <vt:lpstr>Wingdings 2</vt:lpstr>
      <vt:lpstr>Тема Office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схемы теплоснабжения  МО город Тула до 2038 года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Барочкин</dc:creator>
  <cp:lastModifiedBy>Egor Sudarkin</cp:lastModifiedBy>
  <cp:revision>27</cp:revision>
  <cp:lastPrinted>2019-07-10T06:56:34Z</cp:lastPrinted>
  <dcterms:created xsi:type="dcterms:W3CDTF">2014-02-06T04:59:07Z</dcterms:created>
  <dcterms:modified xsi:type="dcterms:W3CDTF">2023-11-12T15:41:39Z</dcterms:modified>
</cp:coreProperties>
</file>